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4"/>
  </p:notesMasterIdLst>
  <p:sldIdLst>
    <p:sldId id="1001" r:id="rId2"/>
    <p:sldId id="1000" r:id="rId3"/>
    <p:sldId id="771" r:id="rId4"/>
    <p:sldId id="772" r:id="rId5"/>
    <p:sldId id="775" r:id="rId6"/>
    <p:sldId id="778" r:id="rId7"/>
    <p:sldId id="785" r:id="rId8"/>
    <p:sldId id="1008" r:id="rId9"/>
    <p:sldId id="793" r:id="rId10"/>
    <p:sldId id="794" r:id="rId11"/>
    <p:sldId id="796" r:id="rId12"/>
    <p:sldId id="806" r:id="rId13"/>
    <p:sldId id="1176" r:id="rId14"/>
    <p:sldId id="401" r:id="rId15"/>
    <p:sldId id="403" r:id="rId16"/>
    <p:sldId id="404" r:id="rId17"/>
    <p:sldId id="405" r:id="rId18"/>
    <p:sldId id="406" r:id="rId19"/>
    <p:sldId id="407" r:id="rId20"/>
    <p:sldId id="408" r:id="rId21"/>
    <p:sldId id="410" r:id="rId22"/>
    <p:sldId id="1173" r:id="rId23"/>
    <p:sldId id="809" r:id="rId24"/>
    <p:sldId id="810" r:id="rId25"/>
    <p:sldId id="811" r:id="rId26"/>
    <p:sldId id="813" r:id="rId27"/>
    <p:sldId id="815" r:id="rId28"/>
    <p:sldId id="817" r:id="rId29"/>
    <p:sldId id="819" r:id="rId30"/>
    <p:sldId id="1009" r:id="rId31"/>
    <p:sldId id="824" r:id="rId32"/>
    <p:sldId id="1177" r:id="rId33"/>
    <p:sldId id="832" r:id="rId34"/>
    <p:sldId id="833" r:id="rId35"/>
    <p:sldId id="839" r:id="rId36"/>
    <p:sldId id="840" r:id="rId37"/>
    <p:sldId id="1181" r:id="rId38"/>
    <p:sldId id="1178" r:id="rId39"/>
    <p:sldId id="1179" r:id="rId40"/>
    <p:sldId id="1180" r:id="rId41"/>
    <p:sldId id="1182" r:id="rId42"/>
    <p:sldId id="877" r:id="rId43"/>
    <p:sldId id="1010" r:id="rId44"/>
    <p:sldId id="882" r:id="rId45"/>
    <p:sldId id="1183" r:id="rId46"/>
    <p:sldId id="1184" r:id="rId47"/>
    <p:sldId id="901" r:id="rId48"/>
    <p:sldId id="1002" r:id="rId49"/>
    <p:sldId id="1186" r:id="rId50"/>
    <p:sldId id="911" r:id="rId51"/>
    <p:sldId id="914" r:id="rId52"/>
    <p:sldId id="1011" r:id="rId53"/>
    <p:sldId id="923" r:id="rId54"/>
    <p:sldId id="925" r:id="rId55"/>
    <p:sldId id="930" r:id="rId56"/>
    <p:sldId id="932" r:id="rId57"/>
    <p:sldId id="942" r:id="rId58"/>
    <p:sldId id="944" r:id="rId59"/>
    <p:sldId id="948" r:id="rId60"/>
    <p:sldId id="1012" r:id="rId61"/>
    <p:sldId id="951" r:id="rId62"/>
    <p:sldId id="952" r:id="rId63"/>
    <p:sldId id="954" r:id="rId64"/>
    <p:sldId id="955" r:id="rId65"/>
    <p:sldId id="958" r:id="rId66"/>
    <p:sldId id="959" r:id="rId67"/>
    <p:sldId id="1014" r:id="rId68"/>
    <p:sldId id="1188" r:id="rId69"/>
    <p:sldId id="1189" r:id="rId70"/>
    <p:sldId id="1013" r:id="rId71"/>
    <p:sldId id="960" r:id="rId72"/>
    <p:sldId id="962" r:id="rId73"/>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56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28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00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72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46BFB"/>
    <a:srgbClr val="CC0099"/>
    <a:srgbClr val="FC6AB6"/>
    <a:srgbClr val="1303E1"/>
    <a:srgbClr val="746AFC"/>
    <a:srgbClr val="EEE6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5256" autoAdjust="0"/>
  </p:normalViewPr>
  <p:slideViewPr>
    <p:cSldViewPr>
      <p:cViewPr varScale="1">
        <p:scale>
          <a:sx n="98" d="100"/>
          <a:sy n="98" d="100"/>
        </p:scale>
        <p:origin x="749" y="82"/>
      </p:cViewPr>
      <p:guideLst>
        <p:guide orient="horz" pos="1800"/>
        <p:guide pos="3200"/>
      </p:guideLst>
    </p:cSldViewPr>
  </p:slideViewPr>
  <p:outlineViewPr>
    <p:cViewPr>
      <p:scale>
        <a:sx n="33" d="100"/>
        <a:sy n="33" d="100"/>
      </p:scale>
      <p:origin x="0" y="159438"/>
    </p:cViewPr>
  </p:outlineViewPr>
  <p:notesTextViewPr>
    <p:cViewPr>
      <p:scale>
        <a:sx n="100" d="100"/>
        <a:sy n="100" d="100"/>
      </p:scale>
      <p:origin x="0" y="0"/>
    </p:cViewPr>
  </p:notesTextViewPr>
  <p:sorterViewPr>
    <p:cViewPr>
      <p:scale>
        <a:sx n="100" d="100"/>
        <a:sy n="100" d="100"/>
      </p:scale>
      <p:origin x="0" y="47832"/>
    </p:cViewPr>
  </p:sorterViewPr>
  <p:notesViewPr>
    <p:cSldViewPr>
      <p:cViewPr>
        <p:scale>
          <a:sx n="100" d="100"/>
          <a:sy n="100" d="100"/>
        </p:scale>
        <p:origin x="-7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38A59FB-A569-4436-A846-B14F55905E7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3" name="Rectangle 3">
            <a:extLst>
              <a:ext uri="{FF2B5EF4-FFF2-40B4-BE49-F238E27FC236}">
                <a16:creationId xmlns:a16="http://schemas.microsoft.com/office/drawing/2014/main" id="{4CB1B19D-D7D0-4F17-AD0D-09FA2AA2E172}"/>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defRPr>
            </a:lvl1pPr>
          </a:lstStyle>
          <a:p>
            <a:pPr>
              <a:defRPr/>
            </a:pPr>
            <a:endParaRPr lang="en-US" altLang="zh-CN"/>
          </a:p>
        </p:txBody>
      </p:sp>
      <p:sp>
        <p:nvSpPr>
          <p:cNvPr id="6148" name="Rectangle 4">
            <a:extLst>
              <a:ext uri="{FF2B5EF4-FFF2-40B4-BE49-F238E27FC236}">
                <a16:creationId xmlns:a16="http://schemas.microsoft.com/office/drawing/2014/main" id="{0C1A9006-71A9-4E7E-BDA9-7BB8065A0519}"/>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a:extLst>
              <a:ext uri="{FF2B5EF4-FFF2-40B4-BE49-F238E27FC236}">
                <a16:creationId xmlns:a16="http://schemas.microsoft.com/office/drawing/2014/main" id="{23D8B7C8-E0A1-4F39-9A9A-C5EE7D01C96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6086" name="Rectangle 6">
            <a:extLst>
              <a:ext uri="{FF2B5EF4-FFF2-40B4-BE49-F238E27FC236}">
                <a16:creationId xmlns:a16="http://schemas.microsoft.com/office/drawing/2014/main" id="{D8DA54DC-979F-4CC0-BA64-340F5A2E46BB}"/>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7" name="Rectangle 7">
            <a:extLst>
              <a:ext uri="{FF2B5EF4-FFF2-40B4-BE49-F238E27FC236}">
                <a16:creationId xmlns:a16="http://schemas.microsoft.com/office/drawing/2014/main" id="{96C8B7C1-C1B7-45C6-864F-73F005EAE9BE}"/>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4FF6B4FA-FEA3-478B-88E1-F91A12C6D90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56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28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00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72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5848" algn="l" defTabSz="914339" rtl="0" eaLnBrk="1" latinLnBrk="0" hangingPunct="1">
      <a:defRPr sz="1200" kern="1200">
        <a:solidFill>
          <a:schemeClr val="tx1"/>
        </a:solidFill>
        <a:latin typeface="+mn-lt"/>
        <a:ea typeface="+mn-ea"/>
        <a:cs typeface="+mn-cs"/>
      </a:defRPr>
    </a:lvl6pPr>
    <a:lvl7pPr marL="2743017" algn="l" defTabSz="914339" rtl="0" eaLnBrk="1" latinLnBrk="0" hangingPunct="1">
      <a:defRPr sz="1200" kern="1200">
        <a:solidFill>
          <a:schemeClr val="tx1"/>
        </a:solidFill>
        <a:latin typeface="+mn-lt"/>
        <a:ea typeface="+mn-ea"/>
        <a:cs typeface="+mn-cs"/>
      </a:defRPr>
    </a:lvl7pPr>
    <a:lvl8pPr marL="3200186" algn="l" defTabSz="914339" rtl="0" eaLnBrk="1" latinLnBrk="0" hangingPunct="1">
      <a:defRPr sz="1200" kern="1200">
        <a:solidFill>
          <a:schemeClr val="tx1"/>
        </a:solidFill>
        <a:latin typeface="+mn-lt"/>
        <a:ea typeface="+mn-ea"/>
        <a:cs typeface="+mn-cs"/>
      </a:defRPr>
    </a:lvl8pPr>
    <a:lvl9pPr marL="3657356" algn="l" defTabSz="9143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a:xfrm>
            <a:off x="381000" y="685800"/>
            <a:ext cx="6096000" cy="3429000"/>
          </a:xfrm>
          <a:ln>
            <a:solidFill>
              <a:srgbClr val="000000"/>
            </a:solidFill>
            <a:miter/>
          </a:ln>
        </p:spPr>
      </p:sp>
      <p:sp>
        <p:nvSpPr>
          <p:cNvPr id="53250" name="文本占位符 2"/>
          <p:cNvSpPr>
            <a:spLocks noGrp="1"/>
          </p:cNvSpPr>
          <p:nvPr>
            <p:ph type="body"/>
          </p:nvPr>
        </p:nvSpPr>
        <p:spPr>
          <a:noFill/>
          <a:ln>
            <a:noFill/>
          </a:ln>
        </p:spPr>
        <p:txBody>
          <a:bodyPr wrap="square" lIns="91440" tIns="45720" rIns="91440" bIns="45720" anchor="t"/>
          <a:lstStyle/>
          <a:p>
            <a:pPr lvl="0">
              <a:spcBef>
                <a:spcPct val="0"/>
              </a:spcBef>
            </a:pP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b7b81a8f-01cb-4d99-9421-41b7b7cdb83e.source.default.zh-Hans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37</a:t>
            </a:fld>
            <a:endParaRPr lang="zh-CN" altLang="en-US"/>
          </a:p>
        </p:txBody>
      </p:sp>
    </p:spTree>
    <p:extLst>
      <p:ext uri="{BB962C8B-B14F-4D97-AF65-F5344CB8AC3E}">
        <p14:creationId xmlns:p14="http://schemas.microsoft.com/office/powerpoint/2010/main" val="1535831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E4B57B65-1935-4A9C-8D5F-8785517B8F06}"/>
              </a:ext>
            </a:extLst>
          </p:cNvPr>
          <p:cNvSpPr/>
          <p:nvPr userDrawn="1"/>
        </p:nvSpPr>
        <p:spPr>
          <a:xfrm>
            <a:off x="406400" y="301625"/>
            <a:ext cx="179388" cy="1936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6" descr="See the source image">
            <a:extLst>
              <a:ext uri="{FF2B5EF4-FFF2-40B4-BE49-F238E27FC236}">
                <a16:creationId xmlns:a16="http://schemas.microsoft.com/office/drawing/2014/main" id="{C187BE36-0256-4962-864A-C8809A384C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96425" y="5233988"/>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ee the source image">
            <a:extLst>
              <a:ext uri="{FF2B5EF4-FFF2-40B4-BE49-F238E27FC236}">
                <a16:creationId xmlns:a16="http://schemas.microsoft.com/office/drawing/2014/main" id="{33BDD7AC-A56F-4BE5-BC01-A64E5FBBB66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185738"/>
            <a:ext cx="3587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95000"/>
                    <a:lumOff val="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56184792"/>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2"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76D31E5-5FAB-490E-B770-D2F0F01723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0"/>
            <a:ext cx="10148887"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1">
            <a:extLst>
              <a:ext uri="{FF2B5EF4-FFF2-40B4-BE49-F238E27FC236}">
                <a16:creationId xmlns:a16="http://schemas.microsoft.com/office/drawing/2014/main" id="{19BAFBFA-F4EB-42DA-A40E-06F2B6BE1E22}"/>
              </a:ext>
            </a:extLst>
          </p:cNvPr>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4" name="Picture 9">
            <a:extLst>
              <a:ext uri="{FF2B5EF4-FFF2-40B4-BE49-F238E27FC236}">
                <a16:creationId xmlns:a16="http://schemas.microsoft.com/office/drawing/2014/main" id="{A3D64777-C878-4FFD-A234-CF9DA685B28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550" y="3054350"/>
            <a:ext cx="417671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14F9CFE-CED3-46CB-A026-A011EB09149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67338" y="1143000"/>
            <a:ext cx="4791075"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9A86F44-9419-49A9-A64E-6BCE26DC1FD1}"/>
              </a:ext>
            </a:extLst>
          </p:cNvPr>
          <p:cNvSpPr txBox="1"/>
          <p:nvPr userDrawn="1"/>
        </p:nvSpPr>
        <p:spPr>
          <a:xfrm>
            <a:off x="1391715" y="3649588"/>
            <a:ext cx="2282997" cy="307777"/>
          </a:xfrm>
          <a:prstGeom prst="rect">
            <a:avLst/>
          </a:prstGeom>
          <a:noFill/>
        </p:spPr>
        <p:txBody>
          <a:bodyPr wrap="none">
            <a:spAutoFit/>
          </a:bodyPr>
          <a:lstStyle/>
          <a:p>
            <a:pPr>
              <a:defRPr/>
            </a:pPr>
            <a:r>
              <a:rPr lang="zh-CN" altLang="en-US" sz="1400" b="1" dirty="0">
                <a:effectLst>
                  <a:reflection blurRad="6350" stA="55000" endA="300" endPos="45500" dir="5400000" sy="-100000" algn="bl" rotWithShape="0"/>
                </a:effectLst>
                <a:latin typeface="微软雅黑" pitchFamily="34" charset="-122"/>
                <a:ea typeface="微软雅黑" pitchFamily="34" charset="-122"/>
              </a:rPr>
              <a:t>隆承志 </a:t>
            </a:r>
            <a:r>
              <a:rPr lang="en-US" altLang="zh-CN" sz="1400" b="1" dirty="0">
                <a:effectLst>
                  <a:reflection blurRad="6350" stA="55000" endA="300" endPos="45500" dir="5400000" sy="-100000" algn="bl" rotWithShape="0"/>
                </a:effectLst>
                <a:latin typeface="微软雅黑" pitchFamily="34" charset="-122"/>
                <a:ea typeface="微软雅黑" pitchFamily="34" charset="-122"/>
              </a:rPr>
              <a:t>czlong@qq.com</a:t>
            </a:r>
            <a:endParaRPr lang="en-GB" altLang="zh-CN" sz="1400" b="1" dirty="0">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1285377430"/>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F45C66-EFCA-4D6C-A929-989EDE5DC80A}"/>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2" name="Picture 26" descr="See the source image">
            <a:extLst>
              <a:ext uri="{FF2B5EF4-FFF2-40B4-BE49-F238E27FC236}">
                <a16:creationId xmlns:a16="http://schemas.microsoft.com/office/drawing/2014/main" id="{CD2A9F16-72DE-4D75-B691-AFC1BF3751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36113" y="5233988"/>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2">
            <a:extLst>
              <a:ext uri="{FF2B5EF4-FFF2-40B4-BE49-F238E27FC236}">
                <a16:creationId xmlns:a16="http://schemas.microsoft.com/office/drawing/2014/main" id="{0F49093F-13A9-4D01-BBF7-299769EA6731}"/>
              </a:ext>
            </a:extLst>
          </p:cNvPr>
          <p:cNvSpPr txBox="1"/>
          <p:nvPr userDrawn="1"/>
        </p:nvSpPr>
        <p:spPr>
          <a:xfrm>
            <a:off x="5440363" y="769938"/>
            <a:ext cx="1019175" cy="584200"/>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pPr>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4" name="Picture 2" descr="查看源图像">
            <a:extLst>
              <a:ext uri="{FF2B5EF4-FFF2-40B4-BE49-F238E27FC236}">
                <a16:creationId xmlns:a16="http://schemas.microsoft.com/office/drawing/2014/main" id="{EE08EE7A-F8F7-49FA-A34D-5B3570BEFCD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50988" y="1682750"/>
            <a:ext cx="2373312"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529826"/>
      </p:ext>
    </p:extLst>
  </p:cSld>
  <p:clrMapOvr>
    <a:masterClrMapping/>
  </p:clrMapOvr>
  <p:transition advTm="109595">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1617062-4646-47AB-9501-3D177129B779}"/>
              </a:ext>
            </a:extLst>
          </p:cNvPr>
          <p:cNvCxnSpPr>
            <a:cxnSpLocks/>
          </p:cNvCxnSpPr>
          <p:nvPr userDrawn="1"/>
        </p:nvCxnSpPr>
        <p:spPr>
          <a:xfrm>
            <a:off x="9307513" y="5476875"/>
            <a:ext cx="1206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E695318-BF4D-4D54-AE2A-CD1863609B41}"/>
              </a:ext>
            </a:extLst>
          </p:cNvPr>
          <p:cNvCxnSpPr>
            <a:cxnSpLocks/>
          </p:cNvCxnSpPr>
          <p:nvPr userDrawn="1"/>
        </p:nvCxnSpPr>
        <p:spPr>
          <a:xfrm>
            <a:off x="9817100" y="5476875"/>
            <a:ext cx="1587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26" descr="See the source image">
            <a:extLst>
              <a:ext uri="{FF2B5EF4-FFF2-40B4-BE49-F238E27FC236}">
                <a16:creationId xmlns:a16="http://schemas.microsoft.com/office/drawing/2014/main" id="{BDA35B31-1BFC-4000-BFAA-EA7352A392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96425" y="5233988"/>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descr="See the source image">
            <a:extLst>
              <a:ext uri="{FF2B5EF4-FFF2-40B4-BE49-F238E27FC236}">
                <a16:creationId xmlns:a16="http://schemas.microsoft.com/office/drawing/2014/main" id="{C3AE2350-0982-4688-A449-A1F4D1F50F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36113" y="5233988"/>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40BE0AA-4BC4-4439-B14D-DC4589BA7E72}"/>
              </a:ext>
            </a:extLst>
          </p:cNvPr>
          <p:cNvPicPr>
            <a:picLocks noChangeAspect="1"/>
          </p:cNvPicPr>
          <p:nvPr userDrawn="1"/>
        </p:nvPicPr>
        <p:blipFill>
          <a:blip r:embed="rId3" cstate="print">
            <a:alphaModFix amt="4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0160000" cy="5739941"/>
          </a:xfrm>
          <a:prstGeom prst="rect">
            <a:avLst/>
          </a:prstGeom>
        </p:spPr>
      </p:pic>
    </p:spTree>
    <p:extLst>
      <p:ext uri="{BB962C8B-B14F-4D97-AF65-F5344CB8AC3E}">
        <p14:creationId xmlns:p14="http://schemas.microsoft.com/office/powerpoint/2010/main" val="1554767842"/>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35AA62-DB19-4D74-ABBF-A78F0BFE4D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15875"/>
            <a:ext cx="10175876"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237105EF-1EE5-4F4D-8A10-91977E84C956}"/>
              </a:ext>
            </a:extLst>
          </p:cNvPr>
          <p:cNvSpPr>
            <a:spLocks noChangeArrowheads="1"/>
          </p:cNvSpPr>
          <p:nvPr userDrawn="1"/>
        </p:nvSpPr>
        <p:spPr bwMode="auto">
          <a:xfrm>
            <a:off x="1408113" y="2878138"/>
            <a:ext cx="22971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0413">
              <a:defRPr sz="3200">
                <a:solidFill>
                  <a:schemeClr val="tx1"/>
                </a:solidFill>
                <a:latin typeface="Arial" panose="020B0604020202020204" pitchFamily="34" charset="0"/>
                <a:ea typeface="宋体" panose="02010600030101010101" pitchFamily="2" charset="-122"/>
              </a:defRPr>
            </a:lvl1pPr>
            <a:lvl2pPr defTabSz="760413">
              <a:defRPr sz="3200">
                <a:solidFill>
                  <a:schemeClr val="tx1"/>
                </a:solidFill>
                <a:latin typeface="Arial" panose="020B0604020202020204" pitchFamily="34" charset="0"/>
                <a:ea typeface="宋体" panose="02010600030101010101" pitchFamily="2" charset="-122"/>
              </a:defRPr>
            </a:lvl2pPr>
            <a:lvl3pPr defTabSz="760413">
              <a:defRPr sz="3200">
                <a:solidFill>
                  <a:schemeClr val="tx1"/>
                </a:solidFill>
                <a:latin typeface="Arial" panose="020B0604020202020204" pitchFamily="34" charset="0"/>
                <a:ea typeface="宋体" panose="02010600030101010101" pitchFamily="2" charset="-122"/>
              </a:defRPr>
            </a:lvl3pPr>
            <a:lvl4pPr defTabSz="760413">
              <a:defRPr sz="3200">
                <a:solidFill>
                  <a:schemeClr val="tx1"/>
                </a:solidFill>
                <a:latin typeface="Arial" panose="020B0604020202020204" pitchFamily="34" charset="0"/>
                <a:ea typeface="宋体" panose="02010600030101010101" pitchFamily="2" charset="-122"/>
              </a:defRPr>
            </a:lvl4pPr>
            <a:lvl5pPr defTabSz="760413">
              <a:defRPr sz="3200">
                <a:solidFill>
                  <a:schemeClr val="tx1"/>
                </a:solidFill>
                <a:latin typeface="Arial" panose="020B0604020202020204" pitchFamily="34" charset="0"/>
                <a:ea typeface="宋体" panose="02010600030101010101" pitchFamily="2" charset="-122"/>
              </a:defRPr>
            </a:lvl5pPr>
            <a:lvl6pPr marL="2284413" indent="1588" defTabSz="7604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613" indent="1588" defTabSz="7604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8813" indent="1588" defTabSz="7604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013" indent="1588" defTabSz="7604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10000"/>
              </a:lnSpc>
              <a:defRPr/>
            </a:pPr>
            <a:r>
              <a:rPr lang="en-US" altLang="zh-CN" sz="5000" b="1" dirty="0">
                <a:solidFill>
                  <a:srgbClr val="FFFFFF"/>
                </a:solidFill>
                <a:latin typeface="微软雅黑" panose="020B0503020204020204" pitchFamily="34" charset="-122"/>
                <a:ea typeface="微软雅黑" panose="020B0503020204020204" pitchFamily="34" charset="-122"/>
                <a:cs typeface="OPPOSans H"/>
                <a:sym typeface="+mn-lt"/>
              </a:rPr>
              <a:t>Thanks</a:t>
            </a:r>
            <a:endParaRPr lang="en-US" altLang="ja-JP" sz="5000" b="1" dirty="0">
              <a:solidFill>
                <a:srgbClr val="FFFFFF"/>
              </a:solidFill>
              <a:latin typeface="微软雅黑" panose="020B0503020204020204" pitchFamily="34" charset="-122"/>
              <a:ea typeface="微软雅黑" panose="020B0503020204020204" pitchFamily="34" charset="-122"/>
              <a:cs typeface="OPPOSans H"/>
              <a:sym typeface="+mn-lt"/>
            </a:endParaRPr>
          </a:p>
        </p:txBody>
      </p:sp>
    </p:spTree>
    <p:extLst>
      <p:ext uri="{BB962C8B-B14F-4D97-AF65-F5344CB8AC3E}">
        <p14:creationId xmlns:p14="http://schemas.microsoft.com/office/powerpoint/2010/main" val="374441613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Lst>
  <p:transition>
    <p:random/>
  </p:transition>
  <p:txStyles>
    <p:titleStyle>
      <a:lvl1pPr algn="ctr" defTabSz="1012825" rtl="0" eaLnBrk="0" fontAlgn="base" hangingPunct="0">
        <a:spcBef>
          <a:spcPct val="0"/>
        </a:spcBef>
        <a:spcAft>
          <a:spcPct val="0"/>
        </a:spcAft>
        <a:defRPr sz="4800" kern="1200">
          <a:solidFill>
            <a:schemeClr val="tx1"/>
          </a:solidFill>
          <a:latin typeface="+mj-lt"/>
          <a:ea typeface="+mj-ea"/>
          <a:cs typeface="+mj-cs"/>
        </a:defRPr>
      </a:lvl1pPr>
      <a:lvl2pPr algn="ctr" defTabSz="1012825" rtl="0" eaLnBrk="0" fontAlgn="base" hangingPunct="0">
        <a:spcBef>
          <a:spcPct val="0"/>
        </a:spcBef>
        <a:spcAft>
          <a:spcPct val="0"/>
        </a:spcAft>
        <a:defRPr sz="4800">
          <a:solidFill>
            <a:schemeClr val="tx1"/>
          </a:solidFill>
          <a:latin typeface="Calibri" pitchFamily="34" charset="0"/>
          <a:ea typeface="宋体" pitchFamily="2" charset="-122"/>
        </a:defRPr>
      </a:lvl2pPr>
      <a:lvl3pPr algn="ctr" defTabSz="1012825" rtl="0" eaLnBrk="0" fontAlgn="base" hangingPunct="0">
        <a:spcBef>
          <a:spcPct val="0"/>
        </a:spcBef>
        <a:spcAft>
          <a:spcPct val="0"/>
        </a:spcAft>
        <a:defRPr sz="4800">
          <a:solidFill>
            <a:schemeClr val="tx1"/>
          </a:solidFill>
          <a:latin typeface="Calibri" pitchFamily="34" charset="0"/>
          <a:ea typeface="宋体" pitchFamily="2" charset="-122"/>
        </a:defRPr>
      </a:lvl3pPr>
      <a:lvl4pPr algn="ctr" defTabSz="1012825" rtl="0" eaLnBrk="0" fontAlgn="base" hangingPunct="0">
        <a:spcBef>
          <a:spcPct val="0"/>
        </a:spcBef>
        <a:spcAft>
          <a:spcPct val="0"/>
        </a:spcAft>
        <a:defRPr sz="4800">
          <a:solidFill>
            <a:schemeClr val="tx1"/>
          </a:solidFill>
          <a:latin typeface="Calibri" pitchFamily="34" charset="0"/>
          <a:ea typeface="宋体" pitchFamily="2" charset="-122"/>
        </a:defRPr>
      </a:lvl4pPr>
      <a:lvl5pPr algn="ctr" defTabSz="1012825" rtl="0" eaLnBrk="0" fontAlgn="base" hangingPunct="0">
        <a:spcBef>
          <a:spcPct val="0"/>
        </a:spcBef>
        <a:spcAft>
          <a:spcPct val="0"/>
        </a:spcAft>
        <a:defRPr sz="4800">
          <a:solidFill>
            <a:schemeClr val="tx1"/>
          </a:solidFill>
          <a:latin typeface="Calibri" pitchFamily="34" charset="0"/>
          <a:ea typeface="宋体" pitchFamily="2" charset="-122"/>
        </a:defRPr>
      </a:lvl5pPr>
      <a:lvl6pPr marL="507995" algn="ctr" defTabSz="1014227" rtl="0" fontAlgn="base">
        <a:spcBef>
          <a:spcPct val="0"/>
        </a:spcBef>
        <a:spcAft>
          <a:spcPct val="0"/>
        </a:spcAft>
        <a:defRPr sz="4889">
          <a:solidFill>
            <a:schemeClr val="tx1"/>
          </a:solidFill>
          <a:latin typeface="Calibri" pitchFamily="34" charset="0"/>
          <a:ea typeface="宋体" pitchFamily="2" charset="-122"/>
        </a:defRPr>
      </a:lvl6pPr>
      <a:lvl7pPr marL="1015990" algn="ctr" defTabSz="1014227" rtl="0" fontAlgn="base">
        <a:spcBef>
          <a:spcPct val="0"/>
        </a:spcBef>
        <a:spcAft>
          <a:spcPct val="0"/>
        </a:spcAft>
        <a:defRPr sz="4889">
          <a:solidFill>
            <a:schemeClr val="tx1"/>
          </a:solidFill>
          <a:latin typeface="Calibri" pitchFamily="34" charset="0"/>
          <a:ea typeface="宋体" pitchFamily="2" charset="-122"/>
        </a:defRPr>
      </a:lvl7pPr>
      <a:lvl8pPr marL="1523985" algn="ctr" defTabSz="1014227" rtl="0" fontAlgn="base">
        <a:spcBef>
          <a:spcPct val="0"/>
        </a:spcBef>
        <a:spcAft>
          <a:spcPct val="0"/>
        </a:spcAft>
        <a:defRPr sz="4889">
          <a:solidFill>
            <a:schemeClr val="tx1"/>
          </a:solidFill>
          <a:latin typeface="Calibri" pitchFamily="34" charset="0"/>
          <a:ea typeface="宋体" pitchFamily="2" charset="-122"/>
        </a:defRPr>
      </a:lvl8pPr>
      <a:lvl9pPr marL="2031980" algn="ctr" defTabSz="1014227" rtl="0" fontAlgn="base">
        <a:spcBef>
          <a:spcPct val="0"/>
        </a:spcBef>
        <a:spcAft>
          <a:spcPct val="0"/>
        </a:spcAft>
        <a:defRPr sz="4889">
          <a:solidFill>
            <a:schemeClr val="tx1"/>
          </a:solidFill>
          <a:latin typeface="Calibri" pitchFamily="34" charset="0"/>
          <a:ea typeface="宋体" pitchFamily="2" charset="-122"/>
        </a:defRPr>
      </a:lvl9pPr>
    </p:titleStyle>
    <p:bodyStyle>
      <a:lvl1pPr marL="377825" indent="-377825" algn="l" defTabSz="1012825" rtl="0" eaLnBrk="0" fontAlgn="base" hangingPunct="0">
        <a:spcBef>
          <a:spcPct val="20000"/>
        </a:spcBef>
        <a:spcAft>
          <a:spcPct val="0"/>
        </a:spcAft>
        <a:buFont typeface="Arial" panose="020B0604020202020204" pitchFamily="34" charset="0"/>
        <a:buChar char="•"/>
        <a:defRPr sz="3500" kern="1200">
          <a:solidFill>
            <a:schemeClr val="tx1"/>
          </a:solidFill>
          <a:latin typeface="+mn-lt"/>
          <a:ea typeface="+mn-ea"/>
          <a:cs typeface="+mn-cs"/>
        </a:defRPr>
      </a:lvl1pPr>
      <a:lvl2pPr marL="822325" indent="-314325" algn="l" defTabSz="1012825" rtl="0" eaLnBrk="0" fontAlgn="base" hangingPunct="0">
        <a:spcBef>
          <a:spcPct val="20000"/>
        </a:spcBef>
        <a:spcAft>
          <a:spcPct val="0"/>
        </a:spcAft>
        <a:buFont typeface="Arial" panose="020B0604020202020204" pitchFamily="34" charset="0"/>
        <a:buChar char="–"/>
        <a:defRPr sz="3100" kern="1200">
          <a:solidFill>
            <a:schemeClr val="tx1"/>
          </a:solidFill>
          <a:latin typeface="+mn-lt"/>
          <a:ea typeface="+mn-ea"/>
          <a:cs typeface="+mn-cs"/>
        </a:defRPr>
      </a:lvl2pPr>
      <a:lvl3pPr marL="1266825" indent="-250825" algn="l" defTabSz="101282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74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1015922" rtl="0" eaLnBrk="1" latinLnBrk="0" hangingPunct="1">
        <a:defRPr sz="2000" kern="1200">
          <a:solidFill>
            <a:schemeClr val="tx1"/>
          </a:solidFill>
          <a:latin typeface="+mn-lt"/>
          <a:ea typeface="+mn-ea"/>
          <a:cs typeface="+mn-cs"/>
        </a:defRPr>
      </a:lvl1pPr>
      <a:lvl2pPr marL="507962" algn="l" defTabSz="1015922" rtl="0" eaLnBrk="1" latinLnBrk="0" hangingPunct="1">
        <a:defRPr sz="2000" kern="1200">
          <a:solidFill>
            <a:schemeClr val="tx1"/>
          </a:solidFill>
          <a:latin typeface="+mn-lt"/>
          <a:ea typeface="+mn-ea"/>
          <a:cs typeface="+mn-cs"/>
        </a:defRPr>
      </a:lvl2pPr>
      <a:lvl3pPr marL="1015922" algn="l" defTabSz="1015922" rtl="0" eaLnBrk="1" latinLnBrk="0" hangingPunct="1">
        <a:defRPr sz="2000" kern="1200">
          <a:solidFill>
            <a:schemeClr val="tx1"/>
          </a:solidFill>
          <a:latin typeface="+mn-lt"/>
          <a:ea typeface="+mn-ea"/>
          <a:cs typeface="+mn-cs"/>
        </a:defRPr>
      </a:lvl3pPr>
      <a:lvl4pPr marL="1523884" algn="l" defTabSz="1015922" rtl="0" eaLnBrk="1" latinLnBrk="0" hangingPunct="1">
        <a:defRPr sz="2000" kern="1200">
          <a:solidFill>
            <a:schemeClr val="tx1"/>
          </a:solidFill>
          <a:latin typeface="+mn-lt"/>
          <a:ea typeface="+mn-ea"/>
          <a:cs typeface="+mn-cs"/>
        </a:defRPr>
      </a:lvl4pPr>
      <a:lvl5pPr marL="2031844" algn="l" defTabSz="1015922" rtl="0" eaLnBrk="1" latinLnBrk="0" hangingPunct="1">
        <a:defRPr sz="2000" kern="1200">
          <a:solidFill>
            <a:schemeClr val="tx1"/>
          </a:solidFill>
          <a:latin typeface="+mn-lt"/>
          <a:ea typeface="+mn-ea"/>
          <a:cs typeface="+mn-cs"/>
        </a:defRPr>
      </a:lvl5pPr>
      <a:lvl6pPr marL="2539806" algn="l" defTabSz="1015922" rtl="0" eaLnBrk="1" latinLnBrk="0" hangingPunct="1">
        <a:defRPr sz="2000" kern="1200">
          <a:solidFill>
            <a:schemeClr val="tx1"/>
          </a:solidFill>
          <a:latin typeface="+mn-lt"/>
          <a:ea typeface="+mn-ea"/>
          <a:cs typeface="+mn-cs"/>
        </a:defRPr>
      </a:lvl6pPr>
      <a:lvl7pPr marL="3047766" algn="l" defTabSz="1015922" rtl="0" eaLnBrk="1" latinLnBrk="0" hangingPunct="1">
        <a:defRPr sz="2000" kern="1200">
          <a:solidFill>
            <a:schemeClr val="tx1"/>
          </a:solidFill>
          <a:latin typeface="+mn-lt"/>
          <a:ea typeface="+mn-ea"/>
          <a:cs typeface="+mn-cs"/>
        </a:defRPr>
      </a:lvl7pPr>
      <a:lvl8pPr marL="3555727" algn="l" defTabSz="1015922" rtl="0" eaLnBrk="1" latinLnBrk="0" hangingPunct="1">
        <a:defRPr sz="2000" kern="1200">
          <a:solidFill>
            <a:schemeClr val="tx1"/>
          </a:solidFill>
          <a:latin typeface="+mn-lt"/>
          <a:ea typeface="+mn-ea"/>
          <a:cs typeface="+mn-cs"/>
        </a:defRPr>
      </a:lvl8pPr>
      <a:lvl9pPr marL="4063688" algn="l" defTabSz="101592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gif"/><Relationship Id="rId5" Type="http://schemas.openxmlformats.org/officeDocument/2006/relationships/image" Target="../media/image45.png"/><Relationship Id="rId4" Type="http://schemas.openxmlformats.org/officeDocument/2006/relationships/image" Target="../media/image44.jpe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a:extLst>
              <a:ext uri="{FF2B5EF4-FFF2-40B4-BE49-F238E27FC236}">
                <a16:creationId xmlns:a16="http://schemas.microsoft.com/office/drawing/2014/main" id="{6764541B-7BF8-4307-BBF2-559E53AA42EC}"/>
              </a:ext>
            </a:extLst>
          </p:cNvPr>
          <p:cNvSpPr>
            <a:spLocks noChangeAspect="1" noChangeArrowheads="1"/>
          </p:cNvSpPr>
          <p:nvPr/>
        </p:nvSpPr>
        <p:spPr bwMode="auto">
          <a:xfrm>
            <a:off x="0" y="-587375"/>
            <a:ext cx="338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zh-CN" altLang="en-US" sz="3556"/>
          </a:p>
        </p:txBody>
      </p:sp>
      <p:sp>
        <p:nvSpPr>
          <p:cNvPr id="4" name="TextBox 3">
            <a:extLst>
              <a:ext uri="{FF2B5EF4-FFF2-40B4-BE49-F238E27FC236}">
                <a16:creationId xmlns:a16="http://schemas.microsoft.com/office/drawing/2014/main" id="{08FEE805-F8D9-4CBC-B505-6E87ECF625A2}"/>
              </a:ext>
            </a:extLst>
          </p:cNvPr>
          <p:cNvSpPr txBox="1">
            <a:spLocks noChangeArrowheads="1"/>
          </p:cNvSpPr>
          <p:nvPr/>
        </p:nvSpPr>
        <p:spPr bwMode="auto">
          <a:xfrm>
            <a:off x="1387475" y="1463675"/>
            <a:ext cx="520541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defRPr/>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7</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defRPr/>
            </a:pPr>
            <a:r>
              <a:rPr lang="zh-CN" altLang="en-US" sz="4889" b="1" dirty="0">
                <a:latin typeface="微软雅黑" panose="020B0503020204020204" pitchFamily="34" charset="-122"/>
                <a:ea typeface="微软雅黑" panose="020B0503020204020204" pitchFamily="34" charset="-122"/>
              </a:rPr>
              <a:t>关系数据库设计</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D8CCA2C-65D0-41C7-9F9C-AC2A9F94AAFC}"/>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需求分析的重点</a:t>
            </a:r>
          </a:p>
        </p:txBody>
      </p:sp>
      <p:sp>
        <p:nvSpPr>
          <p:cNvPr id="431107" name="Rectangle 3">
            <a:extLst>
              <a:ext uri="{FF2B5EF4-FFF2-40B4-BE49-F238E27FC236}">
                <a16:creationId xmlns:a16="http://schemas.microsoft.com/office/drawing/2014/main" id="{AFE95D05-EF76-4E81-B99A-F7077E9265B7}"/>
              </a:ext>
            </a:extLst>
          </p:cNvPr>
          <p:cNvSpPr>
            <a:spLocks noGrp="1" noChangeArrowheads="1"/>
          </p:cNvSpPr>
          <p:nvPr>
            <p:ph sz="quarter" idx="10"/>
          </p:nvPr>
        </p:nvSpPr>
        <p:spPr>
          <a:xfrm>
            <a:off x="687388" y="769938"/>
            <a:ext cx="9001125" cy="371114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sz="2400" dirty="0">
                <a:highlight>
                  <a:srgbClr val="FFFF00"/>
                </a:highlight>
              </a:rPr>
              <a:t>信息要求</a:t>
            </a:r>
          </a:p>
          <a:p>
            <a:pPr marL="823728" lvl="1" indent="-315734" defTabSz="1014227" eaLnBrk="1" hangingPunct="1">
              <a:lnSpc>
                <a:spcPct val="130000"/>
              </a:lnSpc>
              <a:buSzPct val="60000"/>
              <a:buFont typeface="Wingdings" panose="05000000000000000000" pitchFamily="2" charset="2"/>
              <a:buChar char="n"/>
              <a:defRPr/>
            </a:pPr>
            <a:r>
              <a:rPr lang="zh-CN" altLang="en-US" dirty="0"/>
              <a:t>用户需要从数据库中获得信息的内容与性质</a:t>
            </a:r>
          </a:p>
          <a:p>
            <a:pPr marL="823728" lvl="1" indent="-315734" defTabSz="1014227" eaLnBrk="1" hangingPunct="1">
              <a:lnSpc>
                <a:spcPct val="130000"/>
              </a:lnSpc>
              <a:buSzPct val="60000"/>
              <a:buFont typeface="Wingdings" panose="05000000000000000000" pitchFamily="2" charset="2"/>
              <a:buChar char="n"/>
              <a:defRPr/>
            </a:pPr>
            <a:r>
              <a:rPr lang="zh-CN" altLang="en-US" dirty="0"/>
              <a:t>由用户的信息要求可以导出数据要求，即在数据库中需要存储哪些数据</a:t>
            </a:r>
            <a:endParaRPr lang="en-US" altLang="zh-CN" dirty="0"/>
          </a:p>
          <a:p>
            <a:pPr marL="380996" indent="-380996" defTabSz="1014227" eaLnBrk="1" hangingPunct="1">
              <a:lnSpc>
                <a:spcPct val="130000"/>
              </a:lnSpc>
              <a:defRPr/>
            </a:pPr>
            <a:r>
              <a:rPr lang="zh-CN" altLang="en-US" sz="2400" dirty="0">
                <a:highlight>
                  <a:srgbClr val="FFFF00"/>
                </a:highlight>
              </a:rPr>
              <a:t>处理要求</a:t>
            </a:r>
          </a:p>
          <a:p>
            <a:pPr marL="823728" lvl="1" indent="-315734" defTabSz="1014227" eaLnBrk="1" hangingPunct="1">
              <a:lnSpc>
                <a:spcPct val="130000"/>
              </a:lnSpc>
              <a:buSzPct val="60000"/>
              <a:buFont typeface="Wingdings" panose="05000000000000000000" pitchFamily="2" charset="2"/>
              <a:buChar char="n"/>
              <a:defRPr/>
            </a:pPr>
            <a:r>
              <a:rPr lang="zh-CN" altLang="en-US" dirty="0"/>
              <a:t>对处理功能的要求</a:t>
            </a:r>
          </a:p>
          <a:p>
            <a:pPr marL="823728" lvl="1" indent="-315734" defTabSz="1014227" eaLnBrk="1" hangingPunct="1">
              <a:lnSpc>
                <a:spcPct val="130000"/>
              </a:lnSpc>
              <a:buSzPct val="60000"/>
              <a:buFont typeface="Wingdings" panose="05000000000000000000" pitchFamily="2" charset="2"/>
              <a:buChar char="n"/>
              <a:defRPr/>
            </a:pPr>
            <a:r>
              <a:rPr lang="zh-CN" altLang="en-US" dirty="0"/>
              <a:t>对处理的响应时间的要求</a:t>
            </a:r>
          </a:p>
          <a:p>
            <a:pPr marL="823728" lvl="1" indent="-315734" defTabSz="1014227" eaLnBrk="1" hangingPunct="1">
              <a:lnSpc>
                <a:spcPct val="130000"/>
              </a:lnSpc>
              <a:buSzPct val="60000"/>
              <a:buFont typeface="Wingdings" panose="05000000000000000000" pitchFamily="2" charset="2"/>
              <a:buChar char="n"/>
              <a:defRPr/>
            </a:pPr>
            <a:r>
              <a:rPr lang="zh-CN" altLang="en-US" dirty="0"/>
              <a:t>对处理方式的要求</a:t>
            </a:r>
            <a:r>
              <a:rPr lang="en-US" altLang="zh-CN" dirty="0"/>
              <a:t>(</a:t>
            </a:r>
            <a:r>
              <a:rPr lang="zh-CN" altLang="en-US" dirty="0"/>
              <a:t>批处理 </a:t>
            </a:r>
            <a:r>
              <a:rPr lang="en-US" altLang="zh-CN" dirty="0"/>
              <a:t>/ </a:t>
            </a:r>
            <a:r>
              <a:rPr lang="zh-CN" altLang="en-US" dirty="0"/>
              <a:t>联机处理</a:t>
            </a:r>
            <a:r>
              <a:rPr lang="en-US" altLang="zh-CN" dirty="0"/>
              <a:t>)</a:t>
            </a:r>
          </a:p>
          <a:p>
            <a:pPr marL="380996" indent="-380996" defTabSz="1014227" eaLnBrk="1" hangingPunct="1">
              <a:lnSpc>
                <a:spcPct val="130000"/>
              </a:lnSpc>
              <a:defRPr/>
            </a:pPr>
            <a:r>
              <a:rPr lang="zh-CN" altLang="en-US" sz="2400" dirty="0">
                <a:highlight>
                  <a:srgbClr val="FFFF00"/>
                </a:highlight>
              </a:rPr>
              <a:t>安全性与完整性要求</a:t>
            </a: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16A82DC-5E60-49A8-9A7E-C3C46EA80351}"/>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需求分析的难点</a:t>
            </a:r>
          </a:p>
        </p:txBody>
      </p:sp>
      <p:sp>
        <p:nvSpPr>
          <p:cNvPr id="433155" name="Rectangle 3">
            <a:extLst>
              <a:ext uri="{FF2B5EF4-FFF2-40B4-BE49-F238E27FC236}">
                <a16:creationId xmlns:a16="http://schemas.microsoft.com/office/drawing/2014/main" id="{8622EA95-4CBC-4914-8BAF-7EDC8EADBF10}"/>
              </a:ext>
            </a:extLst>
          </p:cNvPr>
          <p:cNvSpPr>
            <a:spLocks noGrp="1" noChangeArrowheads="1"/>
          </p:cNvSpPr>
          <p:nvPr>
            <p:ph sz="quarter" idx="10"/>
          </p:nvPr>
        </p:nvSpPr>
        <p:spPr>
          <a:xfrm>
            <a:off x="687388" y="769938"/>
            <a:ext cx="9001125" cy="338727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确定用户最终需求的难点</a:t>
            </a:r>
          </a:p>
          <a:p>
            <a:pPr marL="823728" lvl="1" indent="-315734" defTabSz="1014227" eaLnBrk="1" hangingPunct="1">
              <a:lnSpc>
                <a:spcPct val="130000"/>
              </a:lnSpc>
              <a:buSzPct val="60000"/>
              <a:buFont typeface="Wingdings" panose="05000000000000000000" pitchFamily="2" charset="2"/>
              <a:buChar char="n"/>
              <a:defRPr/>
            </a:pPr>
            <a:r>
              <a:rPr lang="zh-CN" altLang="en-US" dirty="0"/>
              <a:t>用户缺少计算机知识，无法确定计算机能为自己做什么，不能做什么，无法准确地表达自己的需求，所提出的需求往往不断变化</a:t>
            </a:r>
          </a:p>
          <a:p>
            <a:pPr marL="823728" lvl="1" indent="-315734" defTabSz="1014227" eaLnBrk="1" hangingPunct="1">
              <a:lnSpc>
                <a:spcPct val="130000"/>
              </a:lnSpc>
              <a:buSzPct val="60000"/>
              <a:buFont typeface="Wingdings" panose="05000000000000000000" pitchFamily="2" charset="2"/>
              <a:buChar char="n"/>
              <a:defRPr/>
            </a:pPr>
            <a:r>
              <a:rPr lang="zh-CN" altLang="en-US" dirty="0"/>
              <a:t>设计人员缺少用户的专业知识，不能理解甚至用户的真正需求</a:t>
            </a:r>
          </a:p>
          <a:p>
            <a:pPr marL="823728" lvl="1" indent="-315734" defTabSz="1014227" eaLnBrk="1" hangingPunct="1">
              <a:lnSpc>
                <a:spcPct val="130000"/>
              </a:lnSpc>
              <a:buSzPct val="60000"/>
              <a:buFont typeface="Wingdings" panose="05000000000000000000" pitchFamily="2" charset="2"/>
              <a:buChar char="n"/>
              <a:defRPr/>
            </a:pPr>
            <a:r>
              <a:rPr lang="zh-CN" altLang="en-US" dirty="0"/>
              <a:t>新的硬件、软件技术的出现也会使用户需求发生变化</a:t>
            </a:r>
          </a:p>
          <a:p>
            <a:pPr marL="380996" indent="-380996" defTabSz="1014227" eaLnBrk="1" hangingPunct="1">
              <a:lnSpc>
                <a:spcPct val="130000"/>
              </a:lnSpc>
              <a:defRPr/>
            </a:pPr>
            <a:r>
              <a:rPr lang="zh-CN" altLang="en-US" dirty="0">
                <a:solidFill>
                  <a:schemeClr val="tx1"/>
                </a:solidFill>
              </a:rPr>
              <a:t>解决方法</a:t>
            </a:r>
          </a:p>
          <a:p>
            <a:pPr marL="823728" lvl="1" indent="-315734" defTabSz="1014227" eaLnBrk="1" hangingPunct="1">
              <a:lnSpc>
                <a:spcPct val="130000"/>
              </a:lnSpc>
              <a:buSzPct val="60000"/>
              <a:buFont typeface="Wingdings" panose="05000000000000000000" pitchFamily="2" charset="2"/>
              <a:buChar char="n"/>
              <a:defRPr/>
            </a:pPr>
            <a:r>
              <a:rPr lang="zh-CN" altLang="en-US" dirty="0"/>
              <a:t>设计人员必须采用有效的方法，与用户不断深入地进行交流，才能逐步得以确定用户的实际需求</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D90A8BD-1503-4CF6-B96A-0980197B598A}"/>
              </a:ext>
            </a:extLst>
          </p:cNvPr>
          <p:cNvSpPr/>
          <p:nvPr/>
        </p:nvSpPr>
        <p:spPr>
          <a:xfrm>
            <a:off x="975544" y="852487"/>
            <a:ext cx="7157211" cy="2717801"/>
          </a:xfrm>
          <a:prstGeom prst="rect">
            <a:avLst/>
          </a:prstGeom>
          <a:solidFill>
            <a:schemeClr val="bg1"/>
          </a:solidFill>
          <a:ln w="15875">
            <a:noFill/>
            <a:prstDash val="dash"/>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9" name="图片 58">
            <a:extLst>
              <a:ext uri="{FF2B5EF4-FFF2-40B4-BE49-F238E27FC236}">
                <a16:creationId xmlns:a16="http://schemas.microsoft.com/office/drawing/2014/main" id="{15DCCBEC-A70C-40A2-91F9-56528C7C82DA}"/>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aturation sat="33000"/>
                    </a14:imgEffect>
                  </a14:imgLayer>
                </a14:imgProps>
              </a:ext>
            </a:extLst>
          </a:blip>
          <a:stretch>
            <a:fillRect/>
          </a:stretch>
        </p:blipFill>
        <p:spPr>
          <a:xfrm>
            <a:off x="8456615" y="1954684"/>
            <a:ext cx="1291382" cy="1277716"/>
          </a:xfrm>
          <a:prstGeom prst="rect">
            <a:avLst/>
          </a:prstGeom>
        </p:spPr>
      </p:pic>
      <p:sp>
        <p:nvSpPr>
          <p:cNvPr id="33794" name="Rectangle 2">
            <a:extLst>
              <a:ext uri="{FF2B5EF4-FFF2-40B4-BE49-F238E27FC236}">
                <a16:creationId xmlns:a16="http://schemas.microsoft.com/office/drawing/2014/main" id="{597B2FD7-98B3-4BFF-A15E-2F11C4761FDD}"/>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需求分析</a:t>
            </a:r>
          </a:p>
        </p:txBody>
      </p:sp>
      <p:sp>
        <p:nvSpPr>
          <p:cNvPr id="2" name="椭圆 1">
            <a:extLst>
              <a:ext uri="{FF2B5EF4-FFF2-40B4-BE49-F238E27FC236}">
                <a16:creationId xmlns:a16="http://schemas.microsoft.com/office/drawing/2014/main" id="{2334FE9D-8E52-44B3-BA52-F3A47E37C942}"/>
              </a:ext>
            </a:extLst>
          </p:cNvPr>
          <p:cNvSpPr/>
          <p:nvPr/>
        </p:nvSpPr>
        <p:spPr bwMode="auto">
          <a:xfrm>
            <a:off x="1127124" y="1984375"/>
            <a:ext cx="1281113" cy="12176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78" dirty="0">
                <a:solidFill>
                  <a:schemeClr val="bg1"/>
                </a:solidFill>
                <a:latin typeface="微软雅黑" panose="020B0503020204020204" pitchFamily="34" charset="-122"/>
                <a:ea typeface="微软雅黑" panose="020B0503020204020204" pitchFamily="34" charset="-122"/>
              </a:rPr>
              <a:t>调查组织架构</a:t>
            </a:r>
          </a:p>
        </p:txBody>
      </p:sp>
      <p:sp>
        <p:nvSpPr>
          <p:cNvPr id="5" name="椭圆 4">
            <a:extLst>
              <a:ext uri="{FF2B5EF4-FFF2-40B4-BE49-F238E27FC236}">
                <a16:creationId xmlns:a16="http://schemas.microsoft.com/office/drawing/2014/main" id="{A43CAFC5-83F4-49F8-AFC3-4AB168DD4A9C}"/>
              </a:ext>
            </a:extLst>
          </p:cNvPr>
          <p:cNvSpPr/>
          <p:nvPr/>
        </p:nvSpPr>
        <p:spPr bwMode="auto">
          <a:xfrm>
            <a:off x="2959100" y="1984375"/>
            <a:ext cx="1281113" cy="12176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78" dirty="0">
                <a:solidFill>
                  <a:schemeClr val="bg1"/>
                </a:solidFill>
                <a:latin typeface="微软雅黑" panose="020B0503020204020204" pitchFamily="34" charset="-122"/>
                <a:ea typeface="微软雅黑" panose="020B0503020204020204" pitchFamily="34" charset="-122"/>
              </a:rPr>
              <a:t>熟悉业务活动</a:t>
            </a:r>
          </a:p>
        </p:txBody>
      </p:sp>
      <p:sp>
        <p:nvSpPr>
          <p:cNvPr id="6" name="椭圆 5">
            <a:extLst>
              <a:ext uri="{FF2B5EF4-FFF2-40B4-BE49-F238E27FC236}">
                <a16:creationId xmlns:a16="http://schemas.microsoft.com/office/drawing/2014/main" id="{89C410E8-C0F7-4A09-BD7E-C2474BF31E7C}"/>
              </a:ext>
            </a:extLst>
          </p:cNvPr>
          <p:cNvSpPr/>
          <p:nvPr/>
        </p:nvSpPr>
        <p:spPr bwMode="auto">
          <a:xfrm>
            <a:off x="4792663" y="1984375"/>
            <a:ext cx="1281112" cy="12176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78" dirty="0">
                <a:solidFill>
                  <a:schemeClr val="bg1"/>
                </a:solidFill>
                <a:latin typeface="微软雅黑" panose="020B0503020204020204" pitchFamily="34" charset="-122"/>
                <a:ea typeface="微软雅黑" panose="020B0503020204020204" pitchFamily="34" charset="-122"/>
              </a:rPr>
              <a:t>明确用户需求</a:t>
            </a:r>
          </a:p>
        </p:txBody>
      </p:sp>
      <p:sp>
        <p:nvSpPr>
          <p:cNvPr id="7" name="椭圆 6">
            <a:extLst>
              <a:ext uri="{FF2B5EF4-FFF2-40B4-BE49-F238E27FC236}">
                <a16:creationId xmlns:a16="http://schemas.microsoft.com/office/drawing/2014/main" id="{4DC64FF1-DE69-4C85-B9B7-ABB0211F069C}"/>
              </a:ext>
            </a:extLst>
          </p:cNvPr>
          <p:cNvSpPr/>
          <p:nvPr/>
        </p:nvSpPr>
        <p:spPr bwMode="auto">
          <a:xfrm>
            <a:off x="6624639" y="1984375"/>
            <a:ext cx="1281112" cy="12176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78" dirty="0">
                <a:solidFill>
                  <a:schemeClr val="bg1"/>
                </a:solidFill>
                <a:latin typeface="微软雅黑" panose="020B0503020204020204" pitchFamily="34" charset="-122"/>
                <a:ea typeface="微软雅黑" panose="020B0503020204020204" pitchFamily="34" charset="-122"/>
              </a:rPr>
              <a:t>确定系统边界</a:t>
            </a:r>
          </a:p>
        </p:txBody>
      </p:sp>
      <p:cxnSp>
        <p:nvCxnSpPr>
          <p:cNvPr id="4" name="直接箭头连接符 3">
            <a:extLst>
              <a:ext uri="{FF2B5EF4-FFF2-40B4-BE49-F238E27FC236}">
                <a16:creationId xmlns:a16="http://schemas.microsoft.com/office/drawing/2014/main" id="{BC0D67F6-2FD7-4126-A1BF-D6A1A02550DA}"/>
              </a:ext>
            </a:extLst>
          </p:cNvPr>
          <p:cNvCxnSpPr>
            <a:stCxn id="2" idx="6"/>
            <a:endCxn id="5" idx="2"/>
          </p:cNvCxnSpPr>
          <p:nvPr/>
        </p:nvCxnSpPr>
        <p:spPr bwMode="auto">
          <a:xfrm>
            <a:off x="2408238" y="2600324"/>
            <a:ext cx="5508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1ADEEA1-4C81-445E-BE12-60D9BB77979D}"/>
              </a:ext>
            </a:extLst>
          </p:cNvPr>
          <p:cNvCxnSpPr>
            <a:cxnSpLocks/>
            <a:endCxn id="6" idx="2"/>
          </p:cNvCxnSpPr>
          <p:nvPr/>
        </p:nvCxnSpPr>
        <p:spPr bwMode="auto">
          <a:xfrm>
            <a:off x="4240212" y="2600324"/>
            <a:ext cx="5524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8699C6A-30F9-4F63-9942-39F22EE69977}"/>
              </a:ext>
            </a:extLst>
          </p:cNvPr>
          <p:cNvCxnSpPr>
            <a:stCxn id="6" idx="6"/>
            <a:endCxn id="7" idx="2"/>
          </p:cNvCxnSpPr>
          <p:nvPr/>
        </p:nvCxnSpPr>
        <p:spPr bwMode="auto">
          <a:xfrm>
            <a:off x="6073775" y="2600324"/>
            <a:ext cx="5508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50180ED5-4E75-4C27-B1E7-814EDB24F18D}"/>
              </a:ext>
            </a:extLst>
          </p:cNvPr>
          <p:cNvCxnSpPr>
            <a:cxnSpLocks/>
            <a:stCxn id="7" idx="0"/>
            <a:endCxn id="6" idx="0"/>
          </p:cNvCxnSpPr>
          <p:nvPr/>
        </p:nvCxnSpPr>
        <p:spPr bwMode="auto">
          <a:xfrm rot="16200000" flipV="1">
            <a:off x="6349206" y="1085056"/>
            <a:ext cx="14288" cy="1831975"/>
          </a:xfrm>
          <a:prstGeom prst="curvedConnector3">
            <a:avLst>
              <a:gd name="adj1" fmla="val 180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3FF1E567-B5EA-44FE-9F98-CA449959BF33}"/>
              </a:ext>
            </a:extLst>
          </p:cNvPr>
          <p:cNvCxnSpPr>
            <a:stCxn id="7" idx="0"/>
            <a:endCxn id="5" idx="0"/>
          </p:cNvCxnSpPr>
          <p:nvPr/>
        </p:nvCxnSpPr>
        <p:spPr bwMode="auto">
          <a:xfrm rot="16200000" flipV="1">
            <a:off x="5432425" y="168275"/>
            <a:ext cx="14288" cy="3665538"/>
          </a:xfrm>
          <a:prstGeom prst="curvedConnector3">
            <a:avLst>
              <a:gd name="adj1" fmla="val 3914283"/>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A575DC48-04B6-43B7-A9EC-A18613D42D86}"/>
              </a:ext>
            </a:extLst>
          </p:cNvPr>
          <p:cNvCxnSpPr>
            <a:stCxn id="7" idx="0"/>
            <a:endCxn id="2" idx="0"/>
          </p:cNvCxnSpPr>
          <p:nvPr/>
        </p:nvCxnSpPr>
        <p:spPr bwMode="auto">
          <a:xfrm rot="16200000" flipV="1">
            <a:off x="4516439" y="-747713"/>
            <a:ext cx="14288" cy="5497513"/>
          </a:xfrm>
          <a:prstGeom prst="curvedConnector3">
            <a:avLst>
              <a:gd name="adj1" fmla="val 700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3811" name="文本框 31">
            <a:extLst>
              <a:ext uri="{FF2B5EF4-FFF2-40B4-BE49-F238E27FC236}">
                <a16:creationId xmlns:a16="http://schemas.microsoft.com/office/drawing/2014/main" id="{6AD3ABE2-8472-4D9E-86FE-29E219BC18CB}"/>
              </a:ext>
            </a:extLst>
          </p:cNvPr>
          <p:cNvSpPr txBox="1">
            <a:spLocks noChangeArrowheads="1"/>
          </p:cNvSpPr>
          <p:nvPr/>
        </p:nvSpPr>
        <p:spPr bwMode="auto">
          <a:xfrm>
            <a:off x="6808734" y="908243"/>
            <a:ext cx="1210515" cy="40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latin typeface="微软雅黑" panose="020B0503020204020204" pitchFamily="34" charset="-122"/>
                <a:ea typeface="微软雅黑" panose="020B0503020204020204" pitchFamily="34" charset="-122"/>
              </a:rPr>
              <a:t>需求分析</a:t>
            </a:r>
          </a:p>
        </p:txBody>
      </p:sp>
      <p:cxnSp>
        <p:nvCxnSpPr>
          <p:cNvPr id="35" name="直接箭头连接符 34">
            <a:extLst>
              <a:ext uri="{FF2B5EF4-FFF2-40B4-BE49-F238E27FC236}">
                <a16:creationId xmlns:a16="http://schemas.microsoft.com/office/drawing/2014/main" id="{A4E06B64-07E7-4C96-99D8-D5381A221FDC}"/>
              </a:ext>
            </a:extLst>
          </p:cNvPr>
          <p:cNvCxnSpPr>
            <a:cxnSpLocks/>
            <a:stCxn id="7" idx="6"/>
            <a:endCxn id="59" idx="1"/>
          </p:cNvCxnSpPr>
          <p:nvPr/>
        </p:nvCxnSpPr>
        <p:spPr bwMode="auto">
          <a:xfrm>
            <a:off x="7905751" y="2593181"/>
            <a:ext cx="550864" cy="3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814" name="文本框 38">
            <a:extLst>
              <a:ext uri="{FF2B5EF4-FFF2-40B4-BE49-F238E27FC236}">
                <a16:creationId xmlns:a16="http://schemas.microsoft.com/office/drawing/2014/main" id="{AD1CCC48-96E8-44C6-B8C3-4C2C9524F67D}"/>
              </a:ext>
            </a:extLst>
          </p:cNvPr>
          <p:cNvSpPr txBox="1">
            <a:spLocks noChangeArrowheads="1"/>
          </p:cNvSpPr>
          <p:nvPr/>
        </p:nvSpPr>
        <p:spPr bwMode="auto">
          <a:xfrm>
            <a:off x="8572593" y="3177865"/>
            <a:ext cx="1203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概念设计</a:t>
            </a:r>
          </a:p>
        </p:txBody>
      </p:sp>
      <p:pic>
        <p:nvPicPr>
          <p:cNvPr id="4100" name="Picture 4" descr="查看源图像">
            <a:extLst>
              <a:ext uri="{FF2B5EF4-FFF2-40B4-BE49-F238E27FC236}">
                <a16:creationId xmlns:a16="http://schemas.microsoft.com/office/drawing/2014/main" id="{7B753522-FA4C-4628-9211-8282174E5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968" y="4011449"/>
            <a:ext cx="1303665" cy="13036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查看源图像">
            <a:extLst>
              <a:ext uri="{FF2B5EF4-FFF2-40B4-BE49-F238E27FC236}">
                <a16:creationId xmlns:a16="http://schemas.microsoft.com/office/drawing/2014/main" id="{0F5394D6-DBBA-4B9A-9C31-34A986AE2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746" y="4011449"/>
            <a:ext cx="1225876" cy="1303665"/>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1">
            <a:extLst>
              <a:ext uri="{FF2B5EF4-FFF2-40B4-BE49-F238E27FC236}">
                <a16:creationId xmlns:a16="http://schemas.microsoft.com/office/drawing/2014/main" id="{2597FDD3-7BA2-4373-A335-BC6B41FE9835}"/>
              </a:ext>
            </a:extLst>
          </p:cNvPr>
          <p:cNvSpPr txBox="1">
            <a:spLocks noChangeArrowheads="1"/>
          </p:cNvSpPr>
          <p:nvPr/>
        </p:nvSpPr>
        <p:spPr bwMode="auto">
          <a:xfrm>
            <a:off x="1126317" y="4692767"/>
            <a:ext cx="1227138" cy="307777"/>
          </a:xfrm>
          <a:prstGeom prst="rect">
            <a:avLst/>
          </a:prstGeom>
          <a:noFill/>
          <a:ln w="9525">
            <a:noFill/>
            <a:miter lim="800000"/>
            <a:headEnd/>
            <a:tailEnd/>
          </a:ln>
          <a:effectLst/>
        </p:spPr>
        <p:txBody>
          <a:bodyPr>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用户</a:t>
            </a:r>
          </a:p>
        </p:txBody>
      </p:sp>
      <p:sp>
        <p:nvSpPr>
          <p:cNvPr id="51" name="Text Box 21">
            <a:extLst>
              <a:ext uri="{FF2B5EF4-FFF2-40B4-BE49-F238E27FC236}">
                <a16:creationId xmlns:a16="http://schemas.microsoft.com/office/drawing/2014/main" id="{0D81AB37-BDC1-4B59-9C49-89536E9EDF54}"/>
              </a:ext>
            </a:extLst>
          </p:cNvPr>
          <p:cNvSpPr txBox="1">
            <a:spLocks noChangeArrowheads="1"/>
          </p:cNvSpPr>
          <p:nvPr/>
        </p:nvSpPr>
        <p:spPr bwMode="auto">
          <a:xfrm>
            <a:off x="2733337" y="4692767"/>
            <a:ext cx="1593527" cy="630942"/>
          </a:xfrm>
          <a:prstGeom prst="rect">
            <a:avLst/>
          </a:prstGeom>
          <a:noFill/>
          <a:ln w="9525">
            <a:noFill/>
            <a:miter lim="800000"/>
            <a:headEnd/>
            <a:tailEnd/>
          </a:ln>
          <a:effectLst/>
        </p:spPr>
        <p:txBody>
          <a:bodyPr wrap="square">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数据库</a:t>
            </a:r>
            <a:endParaRPr kumimoji="1" lang="en-US" altLang="zh-CN" sz="1400" dirty="0">
              <a:latin typeface="微软雅黑" panose="020B0503020204020204" pitchFamily="34" charset="-122"/>
              <a:ea typeface="微软雅黑" panose="020B0503020204020204" pitchFamily="34" charset="-122"/>
            </a:endParaRPr>
          </a:p>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设计人员</a:t>
            </a:r>
          </a:p>
        </p:txBody>
      </p:sp>
      <p:sp>
        <p:nvSpPr>
          <p:cNvPr id="53" name="Text Box 21">
            <a:extLst>
              <a:ext uri="{FF2B5EF4-FFF2-40B4-BE49-F238E27FC236}">
                <a16:creationId xmlns:a16="http://schemas.microsoft.com/office/drawing/2014/main" id="{A77CAF2F-EC79-4DB3-A54A-419B425CCB02}"/>
              </a:ext>
            </a:extLst>
          </p:cNvPr>
          <p:cNvSpPr txBox="1">
            <a:spLocks noChangeArrowheads="1"/>
          </p:cNvSpPr>
          <p:nvPr/>
        </p:nvSpPr>
        <p:spPr bwMode="auto">
          <a:xfrm>
            <a:off x="5475162" y="5291884"/>
            <a:ext cx="1593527" cy="307777"/>
          </a:xfrm>
          <a:prstGeom prst="rect">
            <a:avLst/>
          </a:prstGeom>
          <a:noFill/>
          <a:ln w="9525">
            <a:noFill/>
            <a:miter lim="800000"/>
            <a:headEnd/>
            <a:tailEnd/>
          </a:ln>
          <a:effectLst/>
        </p:spPr>
        <p:txBody>
          <a:bodyPr wrap="square">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数据字典</a:t>
            </a:r>
          </a:p>
        </p:txBody>
      </p:sp>
      <p:sp>
        <p:nvSpPr>
          <p:cNvPr id="55" name="Text Box 21">
            <a:extLst>
              <a:ext uri="{FF2B5EF4-FFF2-40B4-BE49-F238E27FC236}">
                <a16:creationId xmlns:a16="http://schemas.microsoft.com/office/drawing/2014/main" id="{AACD77A4-F903-4D2E-A7F6-53C4CED97EA1}"/>
              </a:ext>
            </a:extLst>
          </p:cNvPr>
          <p:cNvSpPr txBox="1">
            <a:spLocks noChangeArrowheads="1"/>
          </p:cNvSpPr>
          <p:nvPr/>
        </p:nvSpPr>
        <p:spPr bwMode="auto">
          <a:xfrm>
            <a:off x="7132673" y="5291884"/>
            <a:ext cx="1593527" cy="307777"/>
          </a:xfrm>
          <a:prstGeom prst="rect">
            <a:avLst/>
          </a:prstGeom>
          <a:noFill/>
          <a:ln w="9525">
            <a:noFill/>
            <a:miter lim="800000"/>
            <a:headEnd/>
            <a:tailEnd/>
          </a:ln>
          <a:effectLst/>
        </p:spPr>
        <p:txBody>
          <a:bodyPr wrap="square">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数据流图</a:t>
            </a:r>
          </a:p>
        </p:txBody>
      </p:sp>
      <p:pic>
        <p:nvPicPr>
          <p:cNvPr id="4108" name="Picture 12" descr="查看源图像">
            <a:extLst>
              <a:ext uri="{FF2B5EF4-FFF2-40B4-BE49-F238E27FC236}">
                <a16:creationId xmlns:a16="http://schemas.microsoft.com/office/drawing/2014/main" id="{A8E5CFF9-F272-402A-87A1-AF8C009F67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942" y="4198741"/>
            <a:ext cx="1225877" cy="1225877"/>
          </a:xfrm>
          <a:prstGeom prst="rect">
            <a:avLst/>
          </a:prstGeom>
          <a:noFill/>
          <a:extLst>
            <a:ext uri="{909E8E84-426E-40DD-AFC4-6F175D3DCCD1}">
              <a14:hiddenFill xmlns:a14="http://schemas.microsoft.com/office/drawing/2010/main">
                <a:solidFill>
                  <a:srgbClr val="FFFFFF"/>
                </a:solidFill>
              </a14:hiddenFill>
            </a:ext>
          </a:extLst>
        </p:spPr>
      </p:pic>
      <p:sp>
        <p:nvSpPr>
          <p:cNvPr id="60" name="任意多边形: 形状 59">
            <a:extLst>
              <a:ext uri="{FF2B5EF4-FFF2-40B4-BE49-F238E27FC236}">
                <a16:creationId xmlns:a16="http://schemas.microsoft.com/office/drawing/2014/main" id="{25BD81BC-B472-42C6-9292-85DA50520AA8}"/>
              </a:ext>
            </a:extLst>
          </p:cNvPr>
          <p:cNvSpPr/>
          <p:nvPr/>
        </p:nvSpPr>
        <p:spPr>
          <a:xfrm rot="18642307">
            <a:off x="2462258" y="3637640"/>
            <a:ext cx="1405456" cy="148048"/>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任意多边形: 形状 62">
            <a:extLst>
              <a:ext uri="{FF2B5EF4-FFF2-40B4-BE49-F238E27FC236}">
                <a16:creationId xmlns:a16="http://schemas.microsoft.com/office/drawing/2014/main" id="{F0016F3A-A3F6-44BA-BFC2-F85459B2F16F}"/>
              </a:ext>
            </a:extLst>
          </p:cNvPr>
          <p:cNvSpPr/>
          <p:nvPr/>
        </p:nvSpPr>
        <p:spPr>
          <a:xfrm rot="13792377">
            <a:off x="1372655" y="3627570"/>
            <a:ext cx="1405456" cy="148048"/>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任意多边形: 形状 63">
            <a:extLst>
              <a:ext uri="{FF2B5EF4-FFF2-40B4-BE49-F238E27FC236}">
                <a16:creationId xmlns:a16="http://schemas.microsoft.com/office/drawing/2014/main" id="{B41D5283-94E9-4125-B7AE-F0CB42B246E2}"/>
              </a:ext>
            </a:extLst>
          </p:cNvPr>
          <p:cNvSpPr/>
          <p:nvPr/>
        </p:nvSpPr>
        <p:spPr>
          <a:xfrm rot="7890271">
            <a:off x="5989650" y="3504470"/>
            <a:ext cx="1190094" cy="192598"/>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任意多边形: 形状 64">
            <a:extLst>
              <a:ext uri="{FF2B5EF4-FFF2-40B4-BE49-F238E27FC236}">
                <a16:creationId xmlns:a16="http://schemas.microsoft.com/office/drawing/2014/main" id="{57A2B94E-C92B-4C66-B8BC-7A9975FF5DCA}"/>
              </a:ext>
            </a:extLst>
          </p:cNvPr>
          <p:cNvSpPr/>
          <p:nvPr/>
        </p:nvSpPr>
        <p:spPr>
          <a:xfrm rot="3163391">
            <a:off x="7066376" y="3552077"/>
            <a:ext cx="1118350" cy="165121"/>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D8FE7-BF55-4606-AE1A-11C39F499119}"/>
              </a:ext>
            </a:extLst>
          </p:cNvPr>
          <p:cNvSpPr>
            <a:spLocks noGrp="1"/>
          </p:cNvSpPr>
          <p:nvPr>
            <p:ph type="title"/>
          </p:nvPr>
        </p:nvSpPr>
        <p:spPr/>
        <p:txBody>
          <a:bodyPr/>
          <a:lstStyle/>
          <a:p>
            <a:r>
              <a:rPr lang="zh-CN" altLang="en-US" dirty="0"/>
              <a:t>调查与初步分析用户需求</a:t>
            </a:r>
          </a:p>
        </p:txBody>
      </p:sp>
      <p:grpSp>
        <p:nvGrpSpPr>
          <p:cNvPr id="8" name="组合 7">
            <a:extLst>
              <a:ext uri="{FF2B5EF4-FFF2-40B4-BE49-F238E27FC236}">
                <a16:creationId xmlns:a16="http://schemas.microsoft.com/office/drawing/2014/main" id="{717BDB7D-0FA7-4DBD-882E-F9FEF0250335}"/>
              </a:ext>
            </a:extLst>
          </p:cNvPr>
          <p:cNvGrpSpPr>
            <a:grpSpLocks noChangeAspect="1"/>
          </p:cNvGrpSpPr>
          <p:nvPr/>
        </p:nvGrpSpPr>
        <p:grpSpPr>
          <a:xfrm>
            <a:off x="5642431" y="1050536"/>
            <a:ext cx="540002" cy="540000"/>
            <a:chOff x="1889610" y="1637616"/>
            <a:chExt cx="444222" cy="444220"/>
          </a:xfrm>
        </p:grpSpPr>
        <p:sp>
          <p:nvSpPr>
            <p:cNvPr id="42" name="圆角矩形 16">
              <a:extLst>
                <a:ext uri="{FF2B5EF4-FFF2-40B4-BE49-F238E27FC236}">
                  <a16:creationId xmlns:a16="http://schemas.microsoft.com/office/drawing/2014/main" id="{BA97CA60-D438-40F8-B4BA-0C08FF37FC94}"/>
                </a:ext>
              </a:extLst>
            </p:cNvPr>
            <p:cNvSpPr/>
            <p:nvPr/>
          </p:nvSpPr>
          <p:spPr>
            <a:xfrm>
              <a:off x="1889610" y="1637616"/>
              <a:ext cx="444222" cy="444220"/>
            </a:xfrm>
            <a:prstGeom prst="roundRect">
              <a:avLst>
                <a:gd name="adj" fmla="val 30000"/>
              </a:avLst>
            </a:prstGeom>
            <a:solidFill>
              <a:srgbClr val="ED7D31"/>
            </a:solidFill>
            <a:ln w="12700" cap="rnd" cmpd="sng" algn="ctr">
              <a:noFill/>
              <a:prstDash val="solid"/>
              <a:round/>
              <a:headEnd/>
              <a:tailE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43" name="任意多边形 17">
              <a:extLst>
                <a:ext uri="{FF2B5EF4-FFF2-40B4-BE49-F238E27FC236}">
                  <a16:creationId xmlns:a16="http://schemas.microsoft.com/office/drawing/2014/main" id="{10561B21-5C2B-4297-9A84-315F3EE2117A}"/>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等线"/>
              </a:endParaRPr>
            </a:p>
          </p:txBody>
        </p:sp>
      </p:grpSp>
      <p:grpSp>
        <p:nvGrpSpPr>
          <p:cNvPr id="9" name="组合 8">
            <a:extLst>
              <a:ext uri="{FF2B5EF4-FFF2-40B4-BE49-F238E27FC236}">
                <a16:creationId xmlns:a16="http://schemas.microsoft.com/office/drawing/2014/main" id="{CC59DC7F-3860-4382-8080-B929011C7953}"/>
              </a:ext>
            </a:extLst>
          </p:cNvPr>
          <p:cNvGrpSpPr>
            <a:grpSpLocks noChangeAspect="1"/>
          </p:cNvGrpSpPr>
          <p:nvPr/>
        </p:nvGrpSpPr>
        <p:grpSpPr>
          <a:xfrm>
            <a:off x="1276081" y="3325532"/>
            <a:ext cx="540002" cy="540000"/>
            <a:chOff x="2692613" y="1637616"/>
            <a:chExt cx="444222" cy="444220"/>
          </a:xfrm>
        </p:grpSpPr>
        <p:sp>
          <p:nvSpPr>
            <p:cNvPr id="40" name="圆角矩形 14">
              <a:extLst>
                <a:ext uri="{FF2B5EF4-FFF2-40B4-BE49-F238E27FC236}">
                  <a16:creationId xmlns:a16="http://schemas.microsoft.com/office/drawing/2014/main" id="{B7CB47E7-94EF-4B8A-83CD-26025BA91CF0}"/>
                </a:ext>
              </a:extLst>
            </p:cNvPr>
            <p:cNvSpPr/>
            <p:nvPr/>
          </p:nvSpPr>
          <p:spPr>
            <a:xfrm>
              <a:off x="2692613" y="1637616"/>
              <a:ext cx="444222" cy="444220"/>
            </a:xfrm>
            <a:prstGeom prst="roundRect">
              <a:avLst>
                <a:gd name="adj" fmla="val 30000"/>
              </a:avLst>
            </a:prstGeom>
            <a:solidFill>
              <a:srgbClr val="A5A5A5"/>
            </a:solidFill>
            <a:ln w="12700" cap="rnd" cmpd="sng" algn="ctr">
              <a:noFill/>
              <a:prstDash val="solid"/>
              <a:round/>
              <a:headEnd/>
              <a:tailEnd/>
            </a:ln>
            <a:effectLst>
              <a:outerShdw blurRad="254000" dist="127000" algn="ctr" rotWithShape="0">
                <a:srgbClr val="A5A5A5">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41" name="任意多边形 15">
              <a:extLst>
                <a:ext uri="{FF2B5EF4-FFF2-40B4-BE49-F238E27FC236}">
                  <a16:creationId xmlns:a16="http://schemas.microsoft.com/office/drawing/2014/main" id="{9E2CD223-9B59-4D63-9CBB-1233A2101B74}"/>
                </a:ext>
              </a:extLst>
            </p:cNvPr>
            <p:cNvSpPr/>
            <p:nvPr/>
          </p:nvSpPr>
          <p:spPr bwMode="auto">
            <a:xfrm>
              <a:off x="2811943" y="1766123"/>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等线"/>
              </a:endParaRPr>
            </a:p>
          </p:txBody>
        </p:sp>
      </p:grpSp>
      <p:grpSp>
        <p:nvGrpSpPr>
          <p:cNvPr id="11" name="组合 10">
            <a:extLst>
              <a:ext uri="{FF2B5EF4-FFF2-40B4-BE49-F238E27FC236}">
                <a16:creationId xmlns:a16="http://schemas.microsoft.com/office/drawing/2014/main" id="{9514FD44-D5CC-4731-B86F-0E2FE889334C}"/>
              </a:ext>
            </a:extLst>
          </p:cNvPr>
          <p:cNvGrpSpPr>
            <a:grpSpLocks noChangeAspect="1"/>
          </p:cNvGrpSpPr>
          <p:nvPr/>
        </p:nvGrpSpPr>
        <p:grpSpPr>
          <a:xfrm>
            <a:off x="5642431" y="3323138"/>
            <a:ext cx="540002" cy="540000"/>
            <a:chOff x="4298619" y="1637616"/>
            <a:chExt cx="444222" cy="444220"/>
          </a:xfrm>
        </p:grpSpPr>
        <p:sp>
          <p:nvSpPr>
            <p:cNvPr id="36" name="圆角矩形 10">
              <a:extLst>
                <a:ext uri="{FF2B5EF4-FFF2-40B4-BE49-F238E27FC236}">
                  <a16:creationId xmlns:a16="http://schemas.microsoft.com/office/drawing/2014/main" id="{8A5A7CF0-BD10-4214-A0D4-E94D702595C4}"/>
                </a:ext>
              </a:extLst>
            </p:cNvPr>
            <p:cNvSpPr/>
            <p:nvPr/>
          </p:nvSpPr>
          <p:spPr>
            <a:xfrm>
              <a:off x="4298619" y="1637616"/>
              <a:ext cx="444222" cy="444220"/>
            </a:xfrm>
            <a:prstGeom prst="roundRect">
              <a:avLst>
                <a:gd name="adj" fmla="val 30000"/>
              </a:avLst>
            </a:prstGeom>
            <a:solidFill>
              <a:srgbClr val="5B9BD5"/>
            </a:solidFill>
            <a:ln w="12700" cap="rnd" cmpd="sng" algn="ctr">
              <a:noFill/>
              <a:prstDash val="solid"/>
              <a:round/>
              <a:headEnd/>
              <a:tailE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37" name="任意多边形 11">
              <a:extLst>
                <a:ext uri="{FF2B5EF4-FFF2-40B4-BE49-F238E27FC236}">
                  <a16:creationId xmlns:a16="http://schemas.microsoft.com/office/drawing/2014/main" id="{37BFBE7F-974F-4187-BC81-025DBFF847E0}"/>
                </a:ext>
              </a:extLst>
            </p:cNvPr>
            <p:cNvSpPr/>
            <p:nvPr/>
          </p:nvSpPr>
          <p:spPr bwMode="auto">
            <a:xfrm>
              <a:off x="4426965" y="1756946"/>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等线"/>
              </a:endParaRPr>
            </a:p>
          </p:txBody>
        </p:sp>
      </p:grpSp>
      <p:grpSp>
        <p:nvGrpSpPr>
          <p:cNvPr id="12" name="组合 11">
            <a:extLst>
              <a:ext uri="{FF2B5EF4-FFF2-40B4-BE49-F238E27FC236}">
                <a16:creationId xmlns:a16="http://schemas.microsoft.com/office/drawing/2014/main" id="{A3DBF908-3B72-4921-BD4F-689888E019DA}"/>
              </a:ext>
            </a:extLst>
          </p:cNvPr>
          <p:cNvGrpSpPr>
            <a:grpSpLocks noChangeAspect="1"/>
          </p:cNvGrpSpPr>
          <p:nvPr/>
        </p:nvGrpSpPr>
        <p:grpSpPr>
          <a:xfrm>
            <a:off x="1276081" y="1050536"/>
            <a:ext cx="540002" cy="540000"/>
            <a:chOff x="5101620" y="1637616"/>
            <a:chExt cx="444222" cy="444220"/>
          </a:xfrm>
        </p:grpSpPr>
        <p:sp>
          <p:nvSpPr>
            <p:cNvPr id="34" name="圆角矩形 8">
              <a:extLst>
                <a:ext uri="{FF2B5EF4-FFF2-40B4-BE49-F238E27FC236}">
                  <a16:creationId xmlns:a16="http://schemas.microsoft.com/office/drawing/2014/main" id="{EDB12E39-A555-4035-BB7D-37D7ED07B6C9}"/>
                </a:ext>
              </a:extLst>
            </p:cNvPr>
            <p:cNvSpPr/>
            <p:nvPr/>
          </p:nvSpPr>
          <p:spPr>
            <a:xfrm>
              <a:off x="5101620" y="1637616"/>
              <a:ext cx="444222" cy="444220"/>
            </a:xfrm>
            <a:prstGeom prst="roundRect">
              <a:avLst>
                <a:gd name="adj" fmla="val 30000"/>
              </a:avLst>
            </a:prstGeom>
            <a:solidFill>
              <a:srgbClr val="70AD47"/>
            </a:solidFill>
            <a:ln w="12700" cap="rnd" cmpd="sng" algn="ctr">
              <a:noFill/>
              <a:prstDash val="solid"/>
              <a:round/>
              <a:headEnd/>
              <a:tailEnd/>
            </a:ln>
            <a:effectLst>
              <a:outerShdw blurRad="254000" dist="127000" algn="ctr" rotWithShape="0">
                <a:srgbClr val="70AD47">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35" name="任意多边形 9">
              <a:extLst>
                <a:ext uri="{FF2B5EF4-FFF2-40B4-BE49-F238E27FC236}">
                  <a16:creationId xmlns:a16="http://schemas.microsoft.com/office/drawing/2014/main" id="{8A6C2ACA-5D35-45E4-BC1B-02C99E12314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等线"/>
              </a:endParaRPr>
            </a:p>
          </p:txBody>
        </p:sp>
      </p:grpSp>
      <p:sp>
        <p:nvSpPr>
          <p:cNvPr id="17" name="圆角矩形 53">
            <a:extLst>
              <a:ext uri="{FF2B5EF4-FFF2-40B4-BE49-F238E27FC236}">
                <a16:creationId xmlns:a16="http://schemas.microsoft.com/office/drawing/2014/main" id="{5D7641DE-E7D2-4C46-8807-A27C756DC0DF}"/>
              </a:ext>
            </a:extLst>
          </p:cNvPr>
          <p:cNvSpPr/>
          <p:nvPr/>
        </p:nvSpPr>
        <p:spPr>
          <a:xfrm>
            <a:off x="1276081" y="2874697"/>
            <a:ext cx="3076546" cy="71578"/>
          </a:xfrm>
          <a:prstGeom prst="roundRect">
            <a:avLst>
              <a:gd name="adj" fmla="val 50000"/>
            </a:avLst>
          </a:prstGeom>
          <a:solidFill>
            <a:srgbClr val="70AD47">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18" name="文本框 17">
            <a:extLst>
              <a:ext uri="{FF2B5EF4-FFF2-40B4-BE49-F238E27FC236}">
                <a16:creationId xmlns:a16="http://schemas.microsoft.com/office/drawing/2014/main" id="{4F9EF633-9712-4E5A-B602-93E501E4947B}"/>
              </a:ext>
            </a:extLst>
          </p:cNvPr>
          <p:cNvSpPr txBox="1"/>
          <p:nvPr/>
        </p:nvSpPr>
        <p:spPr>
          <a:xfrm>
            <a:off x="1961142" y="985292"/>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latin typeface="微软雅黑" panose="020B0503020204020204" pitchFamily="34" charset="-122"/>
                <a:ea typeface="微软雅黑" panose="020B0503020204020204" pitchFamily="34" charset="-122"/>
              </a:rPr>
              <a:t>调查组织架构情况</a:t>
            </a:r>
          </a:p>
        </p:txBody>
      </p:sp>
      <p:sp>
        <p:nvSpPr>
          <p:cNvPr id="19" name="矩形 18">
            <a:extLst>
              <a:ext uri="{FF2B5EF4-FFF2-40B4-BE49-F238E27FC236}">
                <a16:creationId xmlns:a16="http://schemas.microsoft.com/office/drawing/2014/main" id="{63C594C9-B65A-40D4-9A92-9E8D6E02B783}"/>
              </a:ext>
            </a:extLst>
          </p:cNvPr>
          <p:cNvSpPr/>
          <p:nvPr/>
        </p:nvSpPr>
        <p:spPr>
          <a:xfrm>
            <a:off x="2069153" y="1382684"/>
            <a:ext cx="1800403"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组织部门的组成情况</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各部门的职责等</a:t>
            </a:r>
          </a:p>
        </p:txBody>
      </p:sp>
      <p:sp>
        <p:nvSpPr>
          <p:cNvPr id="20" name="圆角矩形 60">
            <a:extLst>
              <a:ext uri="{FF2B5EF4-FFF2-40B4-BE49-F238E27FC236}">
                <a16:creationId xmlns:a16="http://schemas.microsoft.com/office/drawing/2014/main" id="{71859C1E-0073-48DA-8973-1F9E7DD476C5}"/>
              </a:ext>
            </a:extLst>
          </p:cNvPr>
          <p:cNvSpPr/>
          <p:nvPr/>
        </p:nvSpPr>
        <p:spPr>
          <a:xfrm>
            <a:off x="5640003" y="2874697"/>
            <a:ext cx="3076546" cy="71578"/>
          </a:xfrm>
          <a:prstGeom prst="roundRect">
            <a:avLst>
              <a:gd name="adj" fmla="val 50000"/>
            </a:avLst>
          </a:prstGeom>
          <a:solidFill>
            <a:srgbClr val="ED7D31">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26" name="圆角矩形 74">
            <a:extLst>
              <a:ext uri="{FF2B5EF4-FFF2-40B4-BE49-F238E27FC236}">
                <a16:creationId xmlns:a16="http://schemas.microsoft.com/office/drawing/2014/main" id="{60F8563E-CE43-4738-A4CB-EC0DFC05064E}"/>
              </a:ext>
            </a:extLst>
          </p:cNvPr>
          <p:cNvSpPr/>
          <p:nvPr/>
        </p:nvSpPr>
        <p:spPr>
          <a:xfrm>
            <a:off x="1276081" y="5124142"/>
            <a:ext cx="3076546" cy="71578"/>
          </a:xfrm>
          <a:prstGeom prst="roundRect">
            <a:avLst>
              <a:gd name="adj" fmla="val 50000"/>
            </a:avLst>
          </a:prstGeom>
          <a:solidFill>
            <a:srgbClr val="A5A5A5">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29" name="圆角矩形 81">
            <a:extLst>
              <a:ext uri="{FF2B5EF4-FFF2-40B4-BE49-F238E27FC236}">
                <a16:creationId xmlns:a16="http://schemas.microsoft.com/office/drawing/2014/main" id="{DF035F60-E4AF-4B42-BB7A-EF69A6C8F593}"/>
              </a:ext>
            </a:extLst>
          </p:cNvPr>
          <p:cNvSpPr/>
          <p:nvPr/>
        </p:nvSpPr>
        <p:spPr>
          <a:xfrm>
            <a:off x="5640003" y="5124142"/>
            <a:ext cx="3076546" cy="71578"/>
          </a:xfrm>
          <a:prstGeom prst="roundRect">
            <a:avLst>
              <a:gd name="adj" fmla="val 50000"/>
            </a:avLst>
          </a:prstGeom>
          <a:solidFill>
            <a:srgbClr val="5B9BD5">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44" name="文本框 43">
            <a:extLst>
              <a:ext uri="{FF2B5EF4-FFF2-40B4-BE49-F238E27FC236}">
                <a16:creationId xmlns:a16="http://schemas.microsoft.com/office/drawing/2014/main" id="{16F11E94-08C4-489D-8990-F72A5C086D70}"/>
              </a:ext>
            </a:extLst>
          </p:cNvPr>
          <p:cNvSpPr txBox="1"/>
          <p:nvPr/>
        </p:nvSpPr>
        <p:spPr>
          <a:xfrm>
            <a:off x="6376144" y="989747"/>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latin typeface="微软雅黑" panose="020B0503020204020204" pitchFamily="34" charset="-122"/>
                <a:ea typeface="微软雅黑" panose="020B0503020204020204" pitchFamily="34" charset="-122"/>
              </a:rPr>
              <a:t>调查业务活动情况</a:t>
            </a:r>
          </a:p>
        </p:txBody>
      </p:sp>
      <p:sp>
        <p:nvSpPr>
          <p:cNvPr id="45" name="矩形 44">
            <a:extLst>
              <a:ext uri="{FF2B5EF4-FFF2-40B4-BE49-F238E27FC236}">
                <a16:creationId xmlns:a16="http://schemas.microsoft.com/office/drawing/2014/main" id="{FA801954-E1AF-424F-ABE7-6A1861BC5ECC}"/>
              </a:ext>
            </a:extLst>
          </p:cNvPr>
          <p:cNvSpPr/>
          <p:nvPr/>
        </p:nvSpPr>
        <p:spPr>
          <a:xfrm>
            <a:off x="6484155" y="1387139"/>
            <a:ext cx="2232394"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各个部门输入和使用什么数据</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如何加工处理这些数据</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输出什么信息</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输出到什么部门</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输出结果的格式是什么</a:t>
            </a:r>
          </a:p>
        </p:txBody>
      </p:sp>
      <p:sp>
        <p:nvSpPr>
          <p:cNvPr id="46" name="文本框 45">
            <a:extLst>
              <a:ext uri="{FF2B5EF4-FFF2-40B4-BE49-F238E27FC236}">
                <a16:creationId xmlns:a16="http://schemas.microsoft.com/office/drawing/2014/main" id="{23C147BB-8794-42F8-A001-DC2889EE283A}"/>
              </a:ext>
            </a:extLst>
          </p:cNvPr>
          <p:cNvSpPr txBox="1"/>
          <p:nvPr/>
        </p:nvSpPr>
        <p:spPr>
          <a:xfrm>
            <a:off x="1961142" y="3320688"/>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latin typeface="微软雅黑" panose="020B0503020204020204" pitchFamily="34" charset="-122"/>
                <a:ea typeface="微软雅黑" panose="020B0503020204020204" pitchFamily="34" charset="-122"/>
              </a:rPr>
              <a:t>明确各种要求</a:t>
            </a:r>
          </a:p>
        </p:txBody>
      </p:sp>
      <p:sp>
        <p:nvSpPr>
          <p:cNvPr id="47" name="矩形 46">
            <a:extLst>
              <a:ext uri="{FF2B5EF4-FFF2-40B4-BE49-F238E27FC236}">
                <a16:creationId xmlns:a16="http://schemas.microsoft.com/office/drawing/2014/main" id="{CABCEADB-9469-4F8D-8994-A2A118FEE819}"/>
              </a:ext>
            </a:extLst>
          </p:cNvPr>
          <p:cNvSpPr/>
          <p:nvPr/>
        </p:nvSpPr>
        <p:spPr>
          <a:xfrm>
            <a:off x="2069153" y="3718080"/>
            <a:ext cx="1800403"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信息要求</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 处理要求</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 完全性与完整性要求</a:t>
            </a:r>
          </a:p>
        </p:txBody>
      </p:sp>
      <p:sp>
        <p:nvSpPr>
          <p:cNvPr id="48" name="文本框 47">
            <a:extLst>
              <a:ext uri="{FF2B5EF4-FFF2-40B4-BE49-F238E27FC236}">
                <a16:creationId xmlns:a16="http://schemas.microsoft.com/office/drawing/2014/main" id="{60FC56BF-51AB-4CC6-9ECD-FD542429C7EF}"/>
              </a:ext>
            </a:extLst>
          </p:cNvPr>
          <p:cNvSpPr txBox="1"/>
          <p:nvPr/>
        </p:nvSpPr>
        <p:spPr>
          <a:xfrm>
            <a:off x="6376144" y="3320688"/>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latin typeface="微软雅黑" panose="020B0503020204020204" pitchFamily="34" charset="-122"/>
                <a:ea typeface="微软雅黑" panose="020B0503020204020204" pitchFamily="34" charset="-122"/>
              </a:rPr>
              <a:t>确定新系统的边界</a:t>
            </a:r>
          </a:p>
        </p:txBody>
      </p:sp>
      <p:sp>
        <p:nvSpPr>
          <p:cNvPr id="49" name="矩形 48">
            <a:extLst>
              <a:ext uri="{FF2B5EF4-FFF2-40B4-BE49-F238E27FC236}">
                <a16:creationId xmlns:a16="http://schemas.microsoft.com/office/drawing/2014/main" id="{7D5C5A17-8810-40E3-8B6D-E43B2A4A0273}"/>
              </a:ext>
            </a:extLst>
          </p:cNvPr>
          <p:cNvSpPr/>
          <p:nvPr/>
        </p:nvSpPr>
        <p:spPr>
          <a:xfrm>
            <a:off x="6484155" y="3718080"/>
            <a:ext cx="2052229"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确定哪些功能由计算机完成或将来准备让计算机完成</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确定哪些活动由人工完成</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6022590"/>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DE740188-F1D9-48EE-A175-7C4CD84B5E47}"/>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访谈</a:t>
            </a:r>
          </a:p>
        </p:txBody>
      </p:sp>
      <p:sp>
        <p:nvSpPr>
          <p:cNvPr id="26627" name="矩形 3">
            <a:extLst>
              <a:ext uri="{FF2B5EF4-FFF2-40B4-BE49-F238E27FC236}">
                <a16:creationId xmlns:a16="http://schemas.microsoft.com/office/drawing/2014/main" id="{9B2C106C-F071-422A-B0D8-31225870372D}"/>
              </a:ext>
            </a:extLst>
          </p:cNvPr>
          <p:cNvSpPr>
            <a:spLocks noChangeArrowheads="1"/>
          </p:cNvSpPr>
          <p:nvPr/>
        </p:nvSpPr>
        <p:spPr bwMode="auto">
          <a:xfrm>
            <a:off x="758825" y="758825"/>
            <a:ext cx="91249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defRPr/>
            </a:pPr>
            <a:r>
              <a:rPr lang="zh-CN" altLang="en-US" sz="2222" b="1" dirty="0">
                <a:ea typeface="微软雅黑" panose="020B0503020204020204" pitchFamily="34" charset="-122"/>
              </a:rPr>
              <a:t>用户访谈是最简单直接的需求收集方式，几乎适合任何场合。</a:t>
            </a:r>
          </a:p>
        </p:txBody>
      </p:sp>
      <p:sp>
        <p:nvSpPr>
          <p:cNvPr id="28676" name="Rectangle 3">
            <a:extLst>
              <a:ext uri="{FF2B5EF4-FFF2-40B4-BE49-F238E27FC236}">
                <a16:creationId xmlns:a16="http://schemas.microsoft.com/office/drawing/2014/main" id="{C7A9ECA8-9AF7-4502-B23F-3A29AE6EE697}"/>
              </a:ext>
            </a:extLst>
          </p:cNvPr>
          <p:cNvSpPr txBox="1">
            <a:spLocks noChangeArrowheads="1"/>
          </p:cNvSpPr>
          <p:nvPr/>
        </p:nvSpPr>
        <p:spPr bwMode="auto">
          <a:xfrm>
            <a:off x="841375" y="1211263"/>
            <a:ext cx="808196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Font typeface="Wingdings" panose="05000000000000000000" pitchFamily="2" charset="2"/>
              <a:buChar char="l"/>
            </a:pPr>
            <a:r>
              <a:rPr lang="zh-CN" altLang="en-US" sz="2000">
                <a:solidFill>
                  <a:srgbClr val="7F7F7F"/>
                </a:solidFill>
                <a:ea typeface="微软雅黑" panose="020B0503020204020204" pitchFamily="34" charset="-122"/>
              </a:rPr>
              <a:t>利：直接有效、形式灵活、交流深入，主要的需求捕获技术</a:t>
            </a:r>
          </a:p>
          <a:p>
            <a:pPr eaLnBrk="1" hangingPunct="1">
              <a:lnSpc>
                <a:spcPct val="150000"/>
              </a:lnSpc>
              <a:spcBef>
                <a:spcPct val="20000"/>
              </a:spcBef>
              <a:buFont typeface="Wingdings" panose="05000000000000000000" pitchFamily="2" charset="2"/>
              <a:buChar char="l"/>
            </a:pPr>
            <a:r>
              <a:rPr lang="zh-CN" altLang="en-US" sz="2000">
                <a:solidFill>
                  <a:srgbClr val="7F7F7F"/>
                </a:solidFill>
                <a:ea typeface="微软雅黑" panose="020B0503020204020204" pitchFamily="34" charset="-122"/>
              </a:rPr>
              <a:t>弊：占用时间长、面窄而容易造成信息的片面性。</a:t>
            </a:r>
          </a:p>
        </p:txBody>
      </p:sp>
      <p:sp>
        <p:nvSpPr>
          <p:cNvPr id="6" name="燕尾形 5">
            <a:extLst>
              <a:ext uri="{FF2B5EF4-FFF2-40B4-BE49-F238E27FC236}">
                <a16:creationId xmlns:a16="http://schemas.microsoft.com/office/drawing/2014/main" id="{5D5157CE-F202-49E3-9ADB-1E5CDEEE95E8}"/>
              </a:ext>
            </a:extLst>
          </p:cNvPr>
          <p:cNvSpPr/>
          <p:nvPr/>
        </p:nvSpPr>
        <p:spPr bwMode="auto">
          <a:xfrm>
            <a:off x="853188" y="2483545"/>
            <a:ext cx="2619375" cy="461962"/>
          </a:xfrm>
          <a:prstGeom prst="chevron">
            <a:avLst/>
          </a:prstGeom>
          <a:solidFill>
            <a:srgbClr val="99000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556" dirty="0">
                <a:solidFill>
                  <a:srgbClr val="FFFFCC"/>
                </a:solidFill>
                <a:latin typeface="+mj-ea"/>
                <a:ea typeface="+mj-ea"/>
              </a:rPr>
              <a:t>访谈前</a:t>
            </a:r>
          </a:p>
        </p:txBody>
      </p:sp>
      <p:sp>
        <p:nvSpPr>
          <p:cNvPr id="7" name="燕尾形 6">
            <a:extLst>
              <a:ext uri="{FF2B5EF4-FFF2-40B4-BE49-F238E27FC236}">
                <a16:creationId xmlns:a16="http://schemas.microsoft.com/office/drawing/2014/main" id="{3818D07C-6142-497E-966A-BFCC791FC044}"/>
              </a:ext>
            </a:extLst>
          </p:cNvPr>
          <p:cNvSpPr/>
          <p:nvPr/>
        </p:nvSpPr>
        <p:spPr bwMode="auto">
          <a:xfrm>
            <a:off x="3710688" y="2483545"/>
            <a:ext cx="2619375" cy="461962"/>
          </a:xfrm>
          <a:prstGeom prst="chevron">
            <a:avLst/>
          </a:prstGeom>
          <a:solidFill>
            <a:srgbClr val="99000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en-US" altLang="zh-CN" sz="1556" dirty="0">
                <a:solidFill>
                  <a:srgbClr val="FFFFCC"/>
                </a:solidFill>
                <a:latin typeface="+mj-ea"/>
                <a:ea typeface="+mj-ea"/>
              </a:rPr>
              <a:t> </a:t>
            </a:r>
            <a:r>
              <a:rPr lang="zh-CN" altLang="en-US" sz="1556" dirty="0">
                <a:solidFill>
                  <a:srgbClr val="FFFFCC"/>
                </a:solidFill>
                <a:latin typeface="+mj-ea"/>
                <a:ea typeface="+mj-ea"/>
              </a:rPr>
              <a:t>访谈中</a:t>
            </a:r>
          </a:p>
        </p:txBody>
      </p:sp>
      <p:sp>
        <p:nvSpPr>
          <p:cNvPr id="8" name="燕尾形 7">
            <a:extLst>
              <a:ext uri="{FF2B5EF4-FFF2-40B4-BE49-F238E27FC236}">
                <a16:creationId xmlns:a16="http://schemas.microsoft.com/office/drawing/2014/main" id="{9FB214F5-81F7-4465-BDA4-8403167F6953}"/>
              </a:ext>
            </a:extLst>
          </p:cNvPr>
          <p:cNvSpPr/>
          <p:nvPr/>
        </p:nvSpPr>
        <p:spPr bwMode="auto">
          <a:xfrm>
            <a:off x="6568188" y="2483545"/>
            <a:ext cx="2619375" cy="461962"/>
          </a:xfrm>
          <a:prstGeom prst="chevron">
            <a:avLst/>
          </a:prstGeom>
          <a:solidFill>
            <a:srgbClr val="99000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556" dirty="0">
                <a:solidFill>
                  <a:srgbClr val="FFFFCC"/>
                </a:solidFill>
                <a:latin typeface="+mj-ea"/>
                <a:ea typeface="+mj-ea"/>
              </a:rPr>
              <a:t>访谈后</a:t>
            </a:r>
          </a:p>
        </p:txBody>
      </p:sp>
      <p:sp>
        <p:nvSpPr>
          <p:cNvPr id="9" name="矩形 8">
            <a:extLst>
              <a:ext uri="{FF2B5EF4-FFF2-40B4-BE49-F238E27FC236}">
                <a16:creationId xmlns:a16="http://schemas.microsoft.com/office/drawing/2014/main" id="{02B659B0-FCB9-4745-997A-042492EA74CA}"/>
              </a:ext>
            </a:extLst>
          </p:cNvPr>
          <p:cNvSpPr/>
          <p:nvPr/>
        </p:nvSpPr>
        <p:spPr bwMode="auto">
          <a:xfrm>
            <a:off x="932563" y="3145532"/>
            <a:ext cx="2381250" cy="1852613"/>
          </a:xfrm>
          <a:prstGeom prst="rect">
            <a:avLst/>
          </a:prstGeom>
          <a:solidFill>
            <a:schemeClr val="bg1">
              <a:lumMod val="9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访谈目的</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用户背景</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调研问题清单</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文档资料准备</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访谈时间和地点</a:t>
            </a:r>
          </a:p>
        </p:txBody>
      </p:sp>
      <p:sp>
        <p:nvSpPr>
          <p:cNvPr id="10" name="矩形 9">
            <a:extLst>
              <a:ext uri="{FF2B5EF4-FFF2-40B4-BE49-F238E27FC236}">
                <a16:creationId xmlns:a16="http://schemas.microsoft.com/office/drawing/2014/main" id="{3493E53F-1FC8-4C3C-9398-BACD0348878C}"/>
              </a:ext>
            </a:extLst>
          </p:cNvPr>
          <p:cNvSpPr/>
          <p:nvPr/>
        </p:nvSpPr>
        <p:spPr bwMode="auto">
          <a:xfrm>
            <a:off x="3790063" y="3167757"/>
            <a:ext cx="2381250" cy="1852613"/>
          </a:xfrm>
          <a:prstGeom prst="rect">
            <a:avLst/>
          </a:prstGeom>
          <a:solidFill>
            <a:schemeClr val="bg1">
              <a:lumMod val="9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封闭式问题</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启发式问题</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以倾听为主</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访谈内容和节奏控制</a:t>
            </a:r>
          </a:p>
        </p:txBody>
      </p:sp>
      <p:sp>
        <p:nvSpPr>
          <p:cNvPr id="11" name="矩形 10">
            <a:extLst>
              <a:ext uri="{FF2B5EF4-FFF2-40B4-BE49-F238E27FC236}">
                <a16:creationId xmlns:a16="http://schemas.microsoft.com/office/drawing/2014/main" id="{F9F649C1-7A33-4837-B4A8-ABE149F843F6}"/>
              </a:ext>
            </a:extLst>
          </p:cNvPr>
          <p:cNvSpPr/>
          <p:nvPr/>
        </p:nvSpPr>
        <p:spPr bwMode="auto">
          <a:xfrm>
            <a:off x="6647563" y="3145532"/>
            <a:ext cx="2381250" cy="1852613"/>
          </a:xfrm>
          <a:prstGeom prst="rect">
            <a:avLst/>
          </a:prstGeom>
          <a:solidFill>
            <a:schemeClr val="bg1">
              <a:lumMod val="9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marL="197554" indent="-93486" eaLnBrk="1" hangingPunct="1">
              <a:spcBef>
                <a:spcPct val="20000"/>
              </a:spcBef>
              <a:buFont typeface="Wingdings" panose="05000000000000000000" pitchFamily="2" charset="2"/>
              <a:buChar char="p"/>
              <a:defRPr/>
            </a:pPr>
            <a:r>
              <a:rPr lang="zh-CN" altLang="en-US" sz="1556" dirty="0">
                <a:solidFill>
                  <a:schemeClr val="tx2"/>
                </a:solidFill>
                <a:latin typeface="+mj-ea"/>
                <a:ea typeface="+mj-ea"/>
              </a:rPr>
              <a:t> 访谈结果确认</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en-US" altLang="zh-CN" sz="1556" dirty="0">
                <a:solidFill>
                  <a:schemeClr val="tx2"/>
                </a:solidFill>
                <a:latin typeface="+mj-ea"/>
                <a:ea typeface="+mj-ea"/>
              </a:rPr>
              <a:t> </a:t>
            </a:r>
            <a:r>
              <a:rPr lang="zh-CN" altLang="en-US" sz="1556" dirty="0">
                <a:solidFill>
                  <a:schemeClr val="tx2"/>
                </a:solidFill>
                <a:latin typeface="+mj-ea"/>
                <a:ea typeface="+mj-ea"/>
              </a:rPr>
              <a:t>复查笔记</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en-US" altLang="zh-CN" sz="1556" dirty="0">
                <a:solidFill>
                  <a:schemeClr val="tx2"/>
                </a:solidFill>
                <a:latin typeface="+mj-ea"/>
                <a:ea typeface="+mj-ea"/>
              </a:rPr>
              <a:t> </a:t>
            </a:r>
            <a:r>
              <a:rPr lang="zh-CN" altLang="en-US" sz="1556" dirty="0">
                <a:solidFill>
                  <a:schemeClr val="tx2"/>
                </a:solidFill>
                <a:latin typeface="+mj-ea"/>
                <a:ea typeface="+mj-ea"/>
              </a:rPr>
              <a:t>进一步确认问题域</a:t>
            </a:r>
            <a:endParaRPr lang="en-US" altLang="zh-CN" sz="1556" dirty="0">
              <a:solidFill>
                <a:schemeClr val="tx2"/>
              </a:solidFill>
              <a:latin typeface="+mj-ea"/>
              <a:ea typeface="+mj-ea"/>
            </a:endParaRPr>
          </a:p>
          <a:p>
            <a:pPr marL="197554" indent="-93486" eaLnBrk="1" hangingPunct="1">
              <a:spcBef>
                <a:spcPct val="20000"/>
              </a:spcBef>
              <a:buFont typeface="Wingdings" panose="05000000000000000000" pitchFamily="2" charset="2"/>
              <a:buChar char="p"/>
              <a:defRPr/>
            </a:pPr>
            <a:r>
              <a:rPr lang="en-US" altLang="zh-CN" sz="1556" dirty="0">
                <a:solidFill>
                  <a:schemeClr val="tx2"/>
                </a:solidFill>
                <a:latin typeface="+mj-ea"/>
                <a:ea typeface="+mj-ea"/>
              </a:rPr>
              <a:t> </a:t>
            </a:r>
            <a:r>
              <a:rPr lang="zh-CN" altLang="en-US" sz="1556" dirty="0">
                <a:solidFill>
                  <a:schemeClr val="tx2"/>
                </a:solidFill>
                <a:latin typeface="+mj-ea"/>
                <a:ea typeface="+mj-ea"/>
              </a:rPr>
              <a:t>确认需求优先级</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ADDFC9B0-24AB-4A03-A173-C2133A72165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dirty="0">
                <a:highlight>
                  <a:srgbClr val="FFFF00"/>
                </a:highlight>
              </a:rPr>
              <a:t>QFD-</a:t>
            </a:r>
            <a:r>
              <a:rPr dirty="0">
                <a:highlight>
                  <a:srgbClr val="FFFF00"/>
                </a:highlight>
              </a:rPr>
              <a:t>质量功能展开</a:t>
            </a:r>
          </a:p>
        </p:txBody>
      </p:sp>
      <p:sp>
        <p:nvSpPr>
          <p:cNvPr id="30723" name="矩形 3">
            <a:extLst>
              <a:ext uri="{FF2B5EF4-FFF2-40B4-BE49-F238E27FC236}">
                <a16:creationId xmlns:a16="http://schemas.microsoft.com/office/drawing/2014/main" id="{78CC208E-BF3B-4BFD-9320-1F79E254F6CB}"/>
              </a:ext>
            </a:extLst>
          </p:cNvPr>
          <p:cNvSpPr>
            <a:spLocks noChangeArrowheads="1"/>
          </p:cNvSpPr>
          <p:nvPr/>
        </p:nvSpPr>
        <p:spPr bwMode="auto">
          <a:xfrm>
            <a:off x="839788" y="709613"/>
            <a:ext cx="84804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7675">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000" b="1" dirty="0">
                <a:latin typeface="微软雅黑" panose="020B0503020204020204" pitchFamily="34" charset="-122"/>
                <a:ea typeface="微软雅黑" panose="020B0503020204020204" pitchFamily="34" charset="-122"/>
              </a:rPr>
              <a:t>质量功能展开</a:t>
            </a:r>
            <a:r>
              <a:rPr lang="en-US" altLang="zh-CN" sz="2000" b="1" dirty="0">
                <a:latin typeface="微软雅黑" panose="020B0503020204020204" pitchFamily="34" charset="-122"/>
                <a:ea typeface="微软雅黑" panose="020B0503020204020204" pitchFamily="34" charset="-122"/>
              </a:rPr>
              <a:t>(Quality Function Deployment, QFD)</a:t>
            </a:r>
            <a:r>
              <a:rPr lang="zh-CN" altLang="en-US" sz="2000" b="1" dirty="0">
                <a:latin typeface="微软雅黑" panose="020B0503020204020204" pitchFamily="34" charset="-122"/>
                <a:ea typeface="微软雅黑" panose="020B0503020204020204" pitchFamily="34" charset="-122"/>
              </a:rPr>
              <a:t>：在产品开发过程中最大限度地满足顾客需求的系统化、</a:t>
            </a:r>
            <a:r>
              <a:rPr lang="zh-CN" altLang="en-US" sz="2000" b="1" dirty="0">
                <a:solidFill>
                  <a:srgbClr val="FF0000"/>
                </a:solidFill>
                <a:latin typeface="微软雅黑" panose="020B0503020204020204" pitchFamily="34" charset="-122"/>
                <a:ea typeface="微软雅黑" panose="020B0503020204020204" pitchFamily="34" charset="-122"/>
              </a:rPr>
              <a:t>用户驱动式的质量保证方法</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QFD</a:t>
            </a:r>
            <a:r>
              <a:rPr lang="zh-CN" altLang="en-US"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70</a:t>
            </a:r>
            <a:r>
              <a:rPr lang="zh-CN" altLang="en-US" sz="2000" b="1" dirty="0">
                <a:latin typeface="微软雅黑" panose="020B0503020204020204" pitchFamily="34" charset="-122"/>
                <a:ea typeface="微软雅黑" panose="020B0503020204020204" pitchFamily="34" charset="-122"/>
              </a:rPr>
              <a:t>年代初起源于日本，</a:t>
            </a:r>
            <a:r>
              <a:rPr lang="en-US" altLang="zh-CN" sz="2000" b="1" dirty="0">
                <a:solidFill>
                  <a:srgbClr val="FF0000"/>
                </a:solidFill>
                <a:latin typeface="微软雅黑" panose="020B0503020204020204" pitchFamily="34" charset="-122"/>
                <a:ea typeface="微软雅黑" panose="020B0503020204020204" pitchFamily="34" charset="-122"/>
              </a:rPr>
              <a:t>QFD</a:t>
            </a:r>
            <a:r>
              <a:rPr lang="zh-CN" altLang="en-US" sz="2000" b="1" dirty="0">
                <a:solidFill>
                  <a:srgbClr val="FF0000"/>
                </a:solidFill>
                <a:latin typeface="微软雅黑" panose="020B0503020204020204" pitchFamily="34" charset="-122"/>
                <a:ea typeface="微软雅黑" panose="020B0503020204020204" pitchFamily="34" charset="-122"/>
              </a:rPr>
              <a:t>的关键是将顾客需求转换成产品开发过程具体的技术要求和质量控制要求。</a:t>
            </a:r>
          </a:p>
        </p:txBody>
      </p:sp>
      <p:sp>
        <p:nvSpPr>
          <p:cNvPr id="16" name="Rectangle 14" descr="大网格">
            <a:extLst>
              <a:ext uri="{FF2B5EF4-FFF2-40B4-BE49-F238E27FC236}">
                <a16:creationId xmlns:a16="http://schemas.microsoft.com/office/drawing/2014/main" id="{1B0C1F1F-BE2D-4617-A53F-A94CB37A3DE3}"/>
              </a:ext>
            </a:extLst>
          </p:cNvPr>
          <p:cNvSpPr>
            <a:spLocks noChangeArrowheads="1"/>
          </p:cNvSpPr>
          <p:nvPr/>
        </p:nvSpPr>
        <p:spPr bwMode="auto">
          <a:xfrm>
            <a:off x="6910388" y="3541713"/>
            <a:ext cx="1778000" cy="1128712"/>
          </a:xfrm>
          <a:prstGeom prst="rect">
            <a:avLst/>
          </a:prstGeom>
          <a:pattFill prst="lgGrid">
            <a:fgClr>
              <a:schemeClr val="accent1"/>
            </a:fgClr>
            <a:bgClr>
              <a:srgbClr val="FFFFFF"/>
            </a:bgClr>
          </a:pattFill>
          <a:ln w="9525">
            <a:solidFill>
              <a:schemeClr val="tx2"/>
            </a:solidFill>
            <a:miter lim="800000"/>
            <a:headEnd/>
            <a:tailEnd/>
          </a:ln>
          <a:effectLst/>
        </p:spPr>
        <p:txBody>
          <a:bodyPr wrap="none" anchor="ctr"/>
          <a:lstStyle/>
          <a:p>
            <a:pPr algn="ctr" eaLnBrk="1" hangingPunct="1">
              <a:spcBef>
                <a:spcPct val="20000"/>
              </a:spcBef>
              <a:defRPr/>
            </a:pPr>
            <a:r>
              <a:rPr kumimoji="1" lang="zh-CN" altLang="en-US" sz="1600" dirty="0">
                <a:latin typeface="微软雅黑" panose="020B0503020204020204" pitchFamily="34" charset="-122"/>
                <a:ea typeface="微软雅黑" panose="020B0503020204020204" pitchFamily="34" charset="-122"/>
              </a:rPr>
              <a:t>关系矩阵</a:t>
            </a:r>
          </a:p>
        </p:txBody>
      </p:sp>
      <p:sp>
        <p:nvSpPr>
          <p:cNvPr id="17" name="Rectangle 15">
            <a:extLst>
              <a:ext uri="{FF2B5EF4-FFF2-40B4-BE49-F238E27FC236}">
                <a16:creationId xmlns:a16="http://schemas.microsoft.com/office/drawing/2014/main" id="{434C33C8-50A2-4C58-A7E0-92FA6076BF60}"/>
              </a:ext>
            </a:extLst>
          </p:cNvPr>
          <p:cNvSpPr>
            <a:spLocks noChangeArrowheads="1"/>
          </p:cNvSpPr>
          <p:nvPr/>
        </p:nvSpPr>
        <p:spPr bwMode="auto">
          <a:xfrm>
            <a:off x="6234113" y="3541713"/>
            <a:ext cx="592137" cy="1128712"/>
          </a:xfrm>
          <a:prstGeom prst="rect">
            <a:avLst/>
          </a:prstGeom>
          <a:solidFill>
            <a:srgbClr val="CCFFFF"/>
          </a:solidFill>
          <a:ln>
            <a:solidFill>
              <a:schemeClr val="tx2"/>
            </a:solid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r>
              <a:rPr lang="zh-CN" altLang="en-US" sz="1400" dirty="0">
                <a:solidFill>
                  <a:schemeClr val="tx1"/>
                </a:solidFill>
                <a:latin typeface="微软雅黑" panose="020B0503020204020204" pitchFamily="34" charset="-122"/>
                <a:ea typeface="微软雅黑" panose="020B0503020204020204" pitchFamily="34" charset="-122"/>
              </a:rPr>
              <a:t>顾</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eaLnBrk="1" hangingPunct="1">
              <a:spcBef>
                <a:spcPct val="20000"/>
              </a:spcBef>
              <a:defRPr/>
            </a:pPr>
            <a:r>
              <a:rPr lang="zh-CN" altLang="en-US" sz="1400" dirty="0">
                <a:solidFill>
                  <a:schemeClr val="tx1"/>
                </a:solidFill>
                <a:latin typeface="微软雅黑" panose="020B0503020204020204" pitchFamily="34" charset="-122"/>
                <a:ea typeface="微软雅黑" panose="020B0503020204020204" pitchFamily="34" charset="-122"/>
              </a:rPr>
              <a:t>客</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eaLnBrk="1" hangingPunct="1">
              <a:spcBef>
                <a:spcPct val="20000"/>
              </a:spcBef>
              <a:defRPr/>
            </a:pPr>
            <a:r>
              <a:rPr lang="zh-CN" altLang="en-US" sz="1400" dirty="0">
                <a:solidFill>
                  <a:schemeClr val="tx1"/>
                </a:solidFill>
                <a:latin typeface="微软雅黑" panose="020B0503020204020204" pitchFamily="34" charset="-122"/>
                <a:ea typeface="微软雅黑" panose="020B0503020204020204" pitchFamily="34" charset="-122"/>
              </a:rPr>
              <a:t>需</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eaLnBrk="1" hangingPunct="1">
              <a:spcBef>
                <a:spcPct val="20000"/>
              </a:spcBef>
              <a:defRPr/>
            </a:pPr>
            <a:r>
              <a:rPr lang="zh-CN" altLang="en-US" sz="1400" dirty="0">
                <a:solidFill>
                  <a:schemeClr val="tx1"/>
                </a:solidFill>
                <a:latin typeface="微软雅黑" panose="020B0503020204020204" pitchFamily="34" charset="-122"/>
                <a:ea typeface="微软雅黑" panose="020B0503020204020204" pitchFamily="34" charset="-122"/>
              </a:rPr>
              <a:t>求</a:t>
            </a:r>
          </a:p>
        </p:txBody>
      </p:sp>
      <p:sp>
        <p:nvSpPr>
          <p:cNvPr id="18" name="Rectangle 16">
            <a:extLst>
              <a:ext uri="{FF2B5EF4-FFF2-40B4-BE49-F238E27FC236}">
                <a16:creationId xmlns:a16="http://schemas.microsoft.com/office/drawing/2014/main" id="{5324CB9C-5C87-49FA-B7FD-D0DA5C524567}"/>
              </a:ext>
            </a:extLst>
          </p:cNvPr>
          <p:cNvSpPr>
            <a:spLocks noChangeArrowheads="1"/>
          </p:cNvSpPr>
          <p:nvPr/>
        </p:nvSpPr>
        <p:spPr bwMode="auto">
          <a:xfrm>
            <a:off x="8774113" y="3541713"/>
            <a:ext cx="592137" cy="1128712"/>
          </a:xfrm>
          <a:prstGeom prst="rect">
            <a:avLst/>
          </a:prstGeom>
          <a:solidFill>
            <a:srgbClr val="FFFF00"/>
          </a:solidFill>
          <a:ln>
            <a:solidFill>
              <a:schemeClr val="tx2"/>
            </a:solid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r>
              <a:rPr kumimoji="1" lang="zh-CN" altLang="en-US" sz="1400">
                <a:solidFill>
                  <a:schemeClr val="tx1"/>
                </a:solidFill>
                <a:latin typeface="微软雅黑" panose="020B0503020204020204" pitchFamily="34" charset="-122"/>
                <a:ea typeface="微软雅黑" panose="020B0503020204020204" pitchFamily="34" charset="-122"/>
              </a:rPr>
              <a:t>竞</a:t>
            </a:r>
          </a:p>
          <a:p>
            <a:pPr algn="ctr" eaLnBrk="1" hangingPunct="1">
              <a:spcBef>
                <a:spcPct val="20000"/>
              </a:spcBef>
              <a:defRPr/>
            </a:pPr>
            <a:r>
              <a:rPr kumimoji="1" lang="zh-CN" altLang="en-US" sz="1400">
                <a:solidFill>
                  <a:schemeClr val="tx1"/>
                </a:solidFill>
                <a:latin typeface="微软雅黑" panose="020B0503020204020204" pitchFamily="34" charset="-122"/>
                <a:ea typeface="微软雅黑" panose="020B0503020204020204" pitchFamily="34" charset="-122"/>
              </a:rPr>
              <a:t>争</a:t>
            </a:r>
          </a:p>
          <a:p>
            <a:pPr algn="ctr" eaLnBrk="1" hangingPunct="1">
              <a:spcBef>
                <a:spcPct val="20000"/>
              </a:spcBef>
              <a:defRPr/>
            </a:pPr>
            <a:r>
              <a:rPr kumimoji="1" lang="zh-CN" altLang="en-US" sz="1400">
                <a:solidFill>
                  <a:schemeClr val="tx1"/>
                </a:solidFill>
                <a:latin typeface="微软雅黑" panose="020B0503020204020204" pitchFamily="34" charset="-122"/>
                <a:ea typeface="微软雅黑" panose="020B0503020204020204" pitchFamily="34" charset="-122"/>
              </a:rPr>
              <a:t>分</a:t>
            </a:r>
          </a:p>
          <a:p>
            <a:pPr algn="ctr" eaLnBrk="1" hangingPunct="1">
              <a:spcBef>
                <a:spcPct val="20000"/>
              </a:spcBef>
              <a:defRPr/>
            </a:pPr>
            <a:r>
              <a:rPr kumimoji="1" lang="zh-CN" altLang="en-US" sz="1400">
                <a:solidFill>
                  <a:schemeClr val="tx1"/>
                </a:solidFill>
                <a:latin typeface="微软雅黑" panose="020B0503020204020204" pitchFamily="34" charset="-122"/>
                <a:ea typeface="微软雅黑" panose="020B0503020204020204" pitchFamily="34" charset="-122"/>
              </a:rPr>
              <a:t>析</a:t>
            </a:r>
          </a:p>
        </p:txBody>
      </p:sp>
      <p:sp>
        <p:nvSpPr>
          <p:cNvPr id="19" name="Rectangle 17">
            <a:extLst>
              <a:ext uri="{FF2B5EF4-FFF2-40B4-BE49-F238E27FC236}">
                <a16:creationId xmlns:a16="http://schemas.microsoft.com/office/drawing/2014/main" id="{3F79D7DD-3B90-482B-87CB-30665F511E6D}"/>
              </a:ext>
            </a:extLst>
          </p:cNvPr>
          <p:cNvSpPr>
            <a:spLocks noChangeArrowheads="1"/>
          </p:cNvSpPr>
          <p:nvPr/>
        </p:nvSpPr>
        <p:spPr bwMode="auto">
          <a:xfrm>
            <a:off x="6910388" y="4741863"/>
            <a:ext cx="1778000" cy="434975"/>
          </a:xfrm>
          <a:prstGeom prst="rect">
            <a:avLst/>
          </a:prstGeom>
          <a:solidFill>
            <a:schemeClr val="bg1">
              <a:lumMod val="75000"/>
            </a:schemeClr>
          </a:solidFill>
          <a:ln>
            <a:solidFill>
              <a:schemeClr val="tx2"/>
            </a:solid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endParaRPr kumimoji="1" lang="zh-CN" altLang="zh-CN" sz="1400">
              <a:solidFill>
                <a:schemeClr val="tx1"/>
              </a:solidFill>
              <a:latin typeface="微软雅黑" panose="020B0503020204020204" pitchFamily="34" charset="-122"/>
              <a:ea typeface="微软雅黑" panose="020B0503020204020204" pitchFamily="34" charset="-122"/>
            </a:endParaRPr>
          </a:p>
        </p:txBody>
      </p:sp>
      <p:sp>
        <p:nvSpPr>
          <p:cNvPr id="20" name="Rectangle 18">
            <a:extLst>
              <a:ext uri="{FF2B5EF4-FFF2-40B4-BE49-F238E27FC236}">
                <a16:creationId xmlns:a16="http://schemas.microsoft.com/office/drawing/2014/main" id="{54EC4E42-7C64-4126-9F58-1D9E4E8C8631}"/>
              </a:ext>
            </a:extLst>
          </p:cNvPr>
          <p:cNvSpPr>
            <a:spLocks noChangeArrowheads="1"/>
          </p:cNvSpPr>
          <p:nvPr/>
        </p:nvSpPr>
        <p:spPr bwMode="auto">
          <a:xfrm>
            <a:off x="6910388" y="3060700"/>
            <a:ext cx="1778000" cy="411163"/>
          </a:xfrm>
          <a:prstGeom prst="rect">
            <a:avLst/>
          </a:prstGeom>
          <a:solidFill>
            <a:schemeClr val="bg1">
              <a:lumMod val="85000"/>
            </a:schemeClr>
          </a:solidFill>
          <a:ln>
            <a:solidFill>
              <a:schemeClr val="tx2"/>
            </a:solid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1" name="Text Box 19">
            <a:extLst>
              <a:ext uri="{FF2B5EF4-FFF2-40B4-BE49-F238E27FC236}">
                <a16:creationId xmlns:a16="http://schemas.microsoft.com/office/drawing/2014/main" id="{28396A66-DF60-466A-A48C-4821B7A0847F}"/>
              </a:ext>
            </a:extLst>
          </p:cNvPr>
          <p:cNvSpPr txBox="1">
            <a:spLocks noChangeArrowheads="1"/>
          </p:cNvSpPr>
          <p:nvPr/>
        </p:nvSpPr>
        <p:spPr bwMode="auto">
          <a:xfrm>
            <a:off x="7239000" y="3127375"/>
            <a:ext cx="1354138" cy="307777"/>
          </a:xfrm>
          <a:prstGeom prst="rect">
            <a:avLst/>
          </a:prstGeom>
          <a:noFill/>
          <a:ln w="9525">
            <a:noFill/>
            <a:miter lim="800000"/>
            <a:headEnd/>
            <a:tailEnd/>
          </a:ln>
          <a:effectLst/>
        </p:spPr>
        <p:txBody>
          <a:bodyPr>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技术特性</a:t>
            </a:r>
          </a:p>
        </p:txBody>
      </p:sp>
      <p:sp>
        <p:nvSpPr>
          <p:cNvPr id="23" name="Text Box 21">
            <a:extLst>
              <a:ext uri="{FF2B5EF4-FFF2-40B4-BE49-F238E27FC236}">
                <a16:creationId xmlns:a16="http://schemas.microsoft.com/office/drawing/2014/main" id="{061E4BBC-5661-4FA1-B7AD-444353B1F91B}"/>
              </a:ext>
            </a:extLst>
          </p:cNvPr>
          <p:cNvSpPr txBox="1">
            <a:spLocks noChangeArrowheads="1"/>
          </p:cNvSpPr>
          <p:nvPr/>
        </p:nvSpPr>
        <p:spPr bwMode="auto">
          <a:xfrm>
            <a:off x="7207250" y="4826000"/>
            <a:ext cx="1227138" cy="307777"/>
          </a:xfrm>
          <a:prstGeom prst="rect">
            <a:avLst/>
          </a:prstGeom>
          <a:noFill/>
          <a:ln w="9525">
            <a:noFill/>
            <a:miter lim="800000"/>
            <a:headEnd/>
            <a:tailEnd/>
          </a:ln>
          <a:effectLst/>
        </p:spPr>
        <p:txBody>
          <a:bodyPr>
            <a:spAutoFit/>
          </a:bodyPr>
          <a:lstStyle/>
          <a:p>
            <a:pPr algn="ctr" eaLnBrk="1" hangingPunct="1">
              <a:spcBef>
                <a:spcPct val="50000"/>
              </a:spcBef>
              <a:defRPr/>
            </a:pPr>
            <a:r>
              <a:rPr kumimoji="1" lang="zh-CN" altLang="en-US" sz="1400" dirty="0">
                <a:latin typeface="微软雅黑" panose="020B0503020204020204" pitchFamily="34" charset="-122"/>
                <a:ea typeface="微软雅黑" panose="020B0503020204020204" pitchFamily="34" charset="-122"/>
              </a:rPr>
              <a:t>技术评估</a:t>
            </a:r>
          </a:p>
        </p:txBody>
      </p:sp>
      <p:sp>
        <p:nvSpPr>
          <p:cNvPr id="24" name="AutoShape 22">
            <a:extLst>
              <a:ext uri="{FF2B5EF4-FFF2-40B4-BE49-F238E27FC236}">
                <a16:creationId xmlns:a16="http://schemas.microsoft.com/office/drawing/2014/main" id="{F9804BCE-E2B9-414F-A3AD-0F777A7C1D68}"/>
              </a:ext>
            </a:extLst>
          </p:cNvPr>
          <p:cNvSpPr>
            <a:spLocks noChangeArrowheads="1"/>
          </p:cNvSpPr>
          <p:nvPr/>
        </p:nvSpPr>
        <p:spPr bwMode="auto">
          <a:xfrm>
            <a:off x="6926263" y="2360613"/>
            <a:ext cx="1693862" cy="635000"/>
          </a:xfrm>
          <a:prstGeom prst="triangle">
            <a:avLst>
              <a:gd name="adj" fmla="val 50000"/>
            </a:avLst>
          </a:prstGeom>
          <a:solidFill>
            <a:srgbClr val="5F5F5F"/>
          </a:solidFill>
          <a:ln w="9525">
            <a:solidFill>
              <a:schemeClr val="tx1"/>
            </a:solidFill>
            <a:miter lim="800000"/>
            <a:headEnd/>
            <a:tailEnd/>
          </a:ln>
          <a:effectLst/>
        </p:spPr>
        <p:txBody>
          <a:bodyPr wrap="none" anchor="ctr"/>
          <a:lstStyle/>
          <a:p>
            <a:pPr algn="ctr" eaLnBrk="1" hangingPunct="1">
              <a:spcBef>
                <a:spcPct val="20000"/>
              </a:spcBef>
              <a:defRPr/>
            </a:pPr>
            <a:endParaRPr lang="zh-CN" altLang="en-US" sz="1556">
              <a:solidFill>
                <a:schemeClr val="tx2"/>
              </a:solidFill>
              <a:latin typeface="+mj-ea"/>
              <a:ea typeface="+mj-ea"/>
            </a:endParaRPr>
          </a:p>
        </p:txBody>
      </p:sp>
      <p:sp>
        <p:nvSpPr>
          <p:cNvPr id="30733" name="Rectangle 3">
            <a:extLst>
              <a:ext uri="{FF2B5EF4-FFF2-40B4-BE49-F238E27FC236}">
                <a16:creationId xmlns:a16="http://schemas.microsoft.com/office/drawing/2014/main" id="{55E6C7F2-1766-4962-A710-23D0B3F01359}"/>
              </a:ext>
            </a:extLst>
          </p:cNvPr>
          <p:cNvSpPr txBox="1">
            <a:spLocks noChangeArrowheads="1"/>
          </p:cNvSpPr>
          <p:nvPr/>
        </p:nvSpPr>
        <p:spPr bwMode="auto">
          <a:xfrm>
            <a:off x="1227932" y="2822575"/>
            <a:ext cx="4841875"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谁在使用产品（</a:t>
            </a:r>
            <a:r>
              <a:rPr lang="en-US" altLang="zh-CN" sz="1800" dirty="0">
                <a:solidFill>
                  <a:srgbClr val="7F7F7F"/>
                </a:solidFill>
                <a:latin typeface="楷体" panose="02010609060101010101" pitchFamily="49" charset="-122"/>
                <a:ea typeface="楷体" panose="02010609060101010101" pitchFamily="49" charset="-122"/>
              </a:rPr>
              <a:t>who</a:t>
            </a:r>
            <a:r>
              <a:rPr lang="zh-CN" altLang="en-US" sz="1800" dirty="0">
                <a:solidFill>
                  <a:srgbClr val="7F7F7F"/>
                </a:solidFill>
                <a:latin typeface="楷体" panose="02010609060101010101" pitchFamily="49" charset="-122"/>
                <a:ea typeface="楷体" panose="02010609060101010101" pitchFamily="49" charset="-122"/>
              </a:rPr>
              <a:t>）</a:t>
            </a:r>
          </a:p>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使用产品做什么（</a:t>
            </a:r>
            <a:r>
              <a:rPr lang="en-US" altLang="zh-CN" sz="1800" dirty="0">
                <a:solidFill>
                  <a:srgbClr val="7F7F7F"/>
                </a:solidFill>
                <a:latin typeface="楷体" panose="02010609060101010101" pitchFamily="49" charset="-122"/>
                <a:ea typeface="楷体" panose="02010609060101010101" pitchFamily="49" charset="-122"/>
              </a:rPr>
              <a:t>what</a:t>
            </a:r>
            <a:r>
              <a:rPr lang="zh-CN" altLang="en-US" sz="1800" dirty="0">
                <a:solidFill>
                  <a:srgbClr val="7F7F7F"/>
                </a:solidFill>
                <a:latin typeface="楷体" panose="02010609060101010101" pitchFamily="49" charset="-122"/>
                <a:ea typeface="楷体" panose="02010609060101010101" pitchFamily="49" charset="-122"/>
              </a:rPr>
              <a:t>）</a:t>
            </a:r>
          </a:p>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产品在何处被使用（</a:t>
            </a:r>
            <a:r>
              <a:rPr lang="en-US" altLang="zh-CN" sz="1800" dirty="0">
                <a:solidFill>
                  <a:srgbClr val="7F7F7F"/>
                </a:solidFill>
                <a:latin typeface="楷体" panose="02010609060101010101" pitchFamily="49" charset="-122"/>
                <a:ea typeface="楷体" panose="02010609060101010101" pitchFamily="49" charset="-122"/>
              </a:rPr>
              <a:t>where</a:t>
            </a:r>
            <a:r>
              <a:rPr lang="zh-CN" altLang="en-US" sz="1800" dirty="0">
                <a:solidFill>
                  <a:srgbClr val="7F7F7F"/>
                </a:solidFill>
                <a:latin typeface="楷体" panose="02010609060101010101" pitchFamily="49" charset="-122"/>
                <a:ea typeface="楷体" panose="02010609060101010101" pitchFamily="49" charset="-122"/>
              </a:rPr>
              <a:t>）</a:t>
            </a:r>
          </a:p>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产品在何时被使用（</a:t>
            </a:r>
            <a:r>
              <a:rPr lang="en-US" altLang="zh-CN" sz="1800" dirty="0">
                <a:solidFill>
                  <a:srgbClr val="7F7F7F"/>
                </a:solidFill>
                <a:latin typeface="楷体" panose="02010609060101010101" pitchFamily="49" charset="-122"/>
                <a:ea typeface="楷体" panose="02010609060101010101" pitchFamily="49" charset="-122"/>
              </a:rPr>
              <a:t>when</a:t>
            </a:r>
            <a:r>
              <a:rPr lang="zh-CN" altLang="en-US" sz="1800" dirty="0">
                <a:solidFill>
                  <a:srgbClr val="7F7F7F"/>
                </a:solidFill>
                <a:latin typeface="楷体" panose="02010609060101010101" pitchFamily="49" charset="-122"/>
                <a:ea typeface="楷体" panose="02010609060101010101" pitchFamily="49" charset="-122"/>
              </a:rPr>
              <a:t>）</a:t>
            </a:r>
          </a:p>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为什么顾客选择了这种产品（</a:t>
            </a:r>
            <a:r>
              <a:rPr lang="en-US" altLang="zh-CN" sz="1800" dirty="0">
                <a:solidFill>
                  <a:srgbClr val="7F7F7F"/>
                </a:solidFill>
                <a:latin typeface="楷体" panose="02010609060101010101" pitchFamily="49" charset="-122"/>
                <a:ea typeface="楷体" panose="02010609060101010101" pitchFamily="49" charset="-122"/>
              </a:rPr>
              <a:t>why</a:t>
            </a:r>
            <a:r>
              <a:rPr lang="zh-CN" altLang="en-US" sz="1800" dirty="0">
                <a:solidFill>
                  <a:srgbClr val="7F7F7F"/>
                </a:solidFill>
                <a:latin typeface="楷体" panose="02010609060101010101" pitchFamily="49" charset="-122"/>
                <a:ea typeface="楷体" panose="02010609060101010101" pitchFamily="49" charset="-122"/>
              </a:rPr>
              <a:t>）</a:t>
            </a:r>
          </a:p>
          <a:p>
            <a:pPr eaLnBrk="1" hangingPunct="1">
              <a:spcBef>
                <a:spcPct val="20000"/>
              </a:spcBef>
              <a:buClr>
                <a:srgbClr val="7F7F7F"/>
              </a:buClr>
              <a:buFont typeface="Wingdings" panose="05000000000000000000" pitchFamily="2" charset="2"/>
              <a:buChar char="l"/>
            </a:pPr>
            <a:r>
              <a:rPr lang="zh-CN" altLang="en-US" sz="1800" dirty="0">
                <a:solidFill>
                  <a:srgbClr val="7F7F7F"/>
                </a:solidFill>
                <a:latin typeface="楷体" panose="02010609060101010101" pitchFamily="49" charset="-122"/>
                <a:ea typeface="楷体" panose="02010609060101010101" pitchFamily="49" charset="-122"/>
              </a:rPr>
              <a:t>顾客怎么使用产品（</a:t>
            </a:r>
            <a:r>
              <a:rPr lang="en-US" altLang="zh-CN" sz="1800" dirty="0">
                <a:solidFill>
                  <a:srgbClr val="7F7F7F"/>
                </a:solidFill>
                <a:latin typeface="楷体" panose="02010609060101010101" pitchFamily="49" charset="-122"/>
                <a:ea typeface="楷体" panose="02010609060101010101" pitchFamily="49" charset="-122"/>
              </a:rPr>
              <a:t>how</a:t>
            </a:r>
            <a:r>
              <a:rPr lang="zh-CN" altLang="en-US" sz="1800" dirty="0">
                <a:solidFill>
                  <a:srgbClr val="7F7F7F"/>
                </a:solidFill>
                <a:latin typeface="楷体" panose="02010609060101010101" pitchFamily="49" charset="-122"/>
                <a:ea typeface="楷体" panose="02010609060101010101" pitchFamily="49" charset="-122"/>
              </a:rPr>
              <a:t>）</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B74CF48-2D44-4831-8DC8-1793B6BF963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a:t>QFD</a:t>
            </a:r>
            <a:r>
              <a:t>举例</a:t>
            </a:r>
            <a:r>
              <a:rPr lang="en-US" altLang="zh-CN"/>
              <a:t>-</a:t>
            </a:r>
            <a:r>
              <a:t>软件开发</a:t>
            </a:r>
          </a:p>
        </p:txBody>
      </p:sp>
      <p:sp>
        <p:nvSpPr>
          <p:cNvPr id="29699" name="矩形 3">
            <a:extLst>
              <a:ext uri="{FF2B5EF4-FFF2-40B4-BE49-F238E27FC236}">
                <a16:creationId xmlns:a16="http://schemas.microsoft.com/office/drawing/2014/main" id="{4CDF4CBF-DE20-4E6F-9F7C-BE01BE02494E}"/>
              </a:ext>
            </a:extLst>
          </p:cNvPr>
          <p:cNvSpPr>
            <a:spLocks noChangeArrowheads="1"/>
          </p:cNvSpPr>
          <p:nvPr/>
        </p:nvSpPr>
        <p:spPr bwMode="auto">
          <a:xfrm>
            <a:off x="850900" y="847725"/>
            <a:ext cx="46402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defRPr/>
            </a:pPr>
            <a:r>
              <a:rPr lang="zh-CN" altLang="en-US" sz="2222" b="1" dirty="0">
                <a:latin typeface="微软雅黑" panose="020B0503020204020204" pitchFamily="34" charset="-122"/>
                <a:ea typeface="微软雅黑" panose="020B0503020204020204" pitchFamily="34" charset="-122"/>
              </a:rPr>
              <a:t>系统使用速度慢的</a:t>
            </a:r>
            <a:r>
              <a:rPr lang="en-US" altLang="zh-CN" sz="2222" b="1" dirty="0">
                <a:latin typeface="微软雅黑" panose="020B0503020204020204" pitchFamily="34" charset="-122"/>
                <a:ea typeface="微软雅黑" panose="020B0503020204020204" pitchFamily="34" charset="-122"/>
              </a:rPr>
              <a:t>5W+1H</a:t>
            </a:r>
            <a:r>
              <a:rPr lang="zh-CN" altLang="en-US" sz="2222" b="1" dirty="0">
                <a:latin typeface="微软雅黑" panose="020B0503020204020204" pitchFamily="34" charset="-122"/>
                <a:ea typeface="微软雅黑" panose="020B0503020204020204" pitchFamily="34" charset="-122"/>
              </a:rPr>
              <a:t>分析</a:t>
            </a:r>
          </a:p>
        </p:txBody>
      </p:sp>
      <p:sp>
        <p:nvSpPr>
          <p:cNvPr id="5" name="Rectangle 3">
            <a:extLst>
              <a:ext uri="{FF2B5EF4-FFF2-40B4-BE49-F238E27FC236}">
                <a16:creationId xmlns:a16="http://schemas.microsoft.com/office/drawing/2014/main" id="{3A25F705-0D4B-4D7E-A9EB-7100F8B4B07E}"/>
              </a:ext>
            </a:extLst>
          </p:cNvPr>
          <p:cNvSpPr txBox="1">
            <a:spLocks noChangeArrowheads="1"/>
          </p:cNvSpPr>
          <p:nvPr/>
        </p:nvSpPr>
        <p:spPr bwMode="auto">
          <a:xfrm>
            <a:off x="850899" y="1417340"/>
            <a:ext cx="4640263" cy="3200400"/>
          </a:xfrm>
          <a:prstGeom prst="rect">
            <a:avLst/>
          </a:prstGeom>
          <a:noFill/>
          <a:ln w="9525">
            <a:noFill/>
            <a:miter lim="800000"/>
            <a:headEnd/>
            <a:tailEnd/>
          </a:ln>
          <a:effectLst/>
        </p:spPr>
        <p:txBody>
          <a:bodyPr/>
          <a:lstStyle/>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What</a:t>
            </a:r>
            <a:r>
              <a:rPr lang="zh-CN" altLang="en-US" sz="1778" kern="0" dirty="0">
                <a:solidFill>
                  <a:schemeClr val="bg1">
                    <a:lumMod val="50000"/>
                  </a:schemeClr>
                </a:solidFill>
                <a:latin typeface="Arial Black" panose="020B0A04020102020204" pitchFamily="34" charset="0"/>
                <a:ea typeface="楷体" panose="02010609060101010101" pitchFamily="49" charset="-122"/>
              </a:rPr>
              <a:t>：在系统中进行财务数据统计汇总</a:t>
            </a:r>
            <a:endParaRPr lang="en-US" altLang="zh-CN" sz="1778" kern="0" dirty="0">
              <a:solidFill>
                <a:schemeClr val="bg1">
                  <a:lumMod val="50000"/>
                </a:schemeClr>
              </a:solidFill>
              <a:latin typeface="Arial Black" panose="020B0A04020102020204" pitchFamily="34" charset="0"/>
              <a:ea typeface="楷体" panose="02010609060101010101" pitchFamily="49" charset="-122"/>
            </a:endParaRPr>
          </a:p>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Why</a:t>
            </a:r>
            <a:r>
              <a:rPr lang="zh-CN" altLang="en-US" sz="1778" kern="0" dirty="0">
                <a:solidFill>
                  <a:schemeClr val="bg1">
                    <a:lumMod val="50000"/>
                  </a:schemeClr>
                </a:solidFill>
                <a:latin typeface="Arial Black" panose="020B0A04020102020204" pitchFamily="34" charset="0"/>
                <a:ea typeface="楷体" panose="02010609060101010101" pitchFamily="49" charset="-122"/>
              </a:rPr>
              <a:t>：每月或每周向领导出的统计报表</a:t>
            </a:r>
            <a:endParaRPr lang="en-US" altLang="zh-CN" sz="1778" kern="0" dirty="0">
              <a:solidFill>
                <a:schemeClr val="bg1">
                  <a:lumMod val="50000"/>
                </a:schemeClr>
              </a:solidFill>
              <a:latin typeface="Arial Black" panose="020B0A04020102020204" pitchFamily="34" charset="0"/>
              <a:ea typeface="楷体" panose="02010609060101010101" pitchFamily="49" charset="-122"/>
            </a:endParaRPr>
          </a:p>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When</a:t>
            </a:r>
            <a:r>
              <a:rPr lang="zh-CN" altLang="en-US" sz="1778" kern="0" dirty="0">
                <a:solidFill>
                  <a:schemeClr val="bg1">
                    <a:lumMod val="50000"/>
                  </a:schemeClr>
                </a:solidFill>
                <a:latin typeface="Arial Black" panose="020B0A04020102020204" pitchFamily="34" charset="0"/>
                <a:ea typeface="楷体" panose="02010609060101010101" pitchFamily="49" charset="-122"/>
              </a:rPr>
              <a:t>：在周末和月末的时候</a:t>
            </a:r>
            <a:endParaRPr lang="en-US" altLang="zh-CN" sz="1778" kern="0" dirty="0">
              <a:solidFill>
                <a:schemeClr val="bg1">
                  <a:lumMod val="50000"/>
                </a:schemeClr>
              </a:solidFill>
              <a:latin typeface="Arial Black" panose="020B0A04020102020204" pitchFamily="34" charset="0"/>
              <a:ea typeface="楷体" panose="02010609060101010101" pitchFamily="49" charset="-122"/>
            </a:endParaRPr>
          </a:p>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Where</a:t>
            </a:r>
            <a:r>
              <a:rPr lang="zh-CN" altLang="en-US" sz="1778" kern="0" dirty="0">
                <a:solidFill>
                  <a:schemeClr val="bg1">
                    <a:lumMod val="50000"/>
                  </a:schemeClr>
                </a:solidFill>
                <a:latin typeface="Arial Black" panose="020B0A04020102020204" pitchFamily="34" charset="0"/>
                <a:ea typeface="楷体" panose="02010609060101010101" pitchFamily="49" charset="-122"/>
              </a:rPr>
              <a:t>：使用系统的统计查询</a:t>
            </a:r>
            <a:r>
              <a:rPr lang="en-US" altLang="zh-CN" sz="1778" kern="0" dirty="0">
                <a:solidFill>
                  <a:schemeClr val="bg1">
                    <a:lumMod val="50000"/>
                  </a:schemeClr>
                </a:solidFill>
                <a:latin typeface="Arial Black" panose="020B0A04020102020204" pitchFamily="34" charset="0"/>
                <a:ea typeface="楷体" panose="02010609060101010101" pitchFamily="49" charset="-122"/>
              </a:rPr>
              <a:t>-&gt;</a:t>
            </a:r>
            <a:r>
              <a:rPr lang="zh-CN" altLang="en-US" sz="1778" kern="0" dirty="0">
                <a:solidFill>
                  <a:schemeClr val="bg1">
                    <a:lumMod val="50000"/>
                  </a:schemeClr>
                </a:solidFill>
                <a:latin typeface="Arial Black" panose="020B0A04020102020204" pitchFamily="34" charset="0"/>
                <a:ea typeface="楷体" panose="02010609060101010101" pitchFamily="49" charset="-122"/>
              </a:rPr>
              <a:t>财务月汇总帐查询</a:t>
            </a:r>
            <a:endParaRPr lang="en-US" altLang="zh-CN" sz="1778" kern="0" dirty="0">
              <a:solidFill>
                <a:schemeClr val="bg1">
                  <a:lumMod val="50000"/>
                </a:schemeClr>
              </a:solidFill>
              <a:latin typeface="Arial Black" panose="020B0A04020102020204" pitchFamily="34" charset="0"/>
              <a:ea typeface="楷体" panose="02010609060101010101" pitchFamily="49" charset="-122"/>
            </a:endParaRPr>
          </a:p>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Who</a:t>
            </a:r>
            <a:r>
              <a:rPr lang="zh-CN" altLang="en-US" sz="1778" kern="0" dirty="0">
                <a:solidFill>
                  <a:schemeClr val="bg1">
                    <a:lumMod val="50000"/>
                  </a:schemeClr>
                </a:solidFill>
                <a:latin typeface="Arial Black" panose="020B0A04020102020204" pitchFamily="34" charset="0"/>
                <a:ea typeface="楷体" panose="02010609060101010101" pitchFamily="49" charset="-122"/>
              </a:rPr>
              <a:t>：财务相关人员</a:t>
            </a:r>
            <a:endParaRPr lang="en-US" altLang="zh-CN" sz="1778" kern="0" dirty="0">
              <a:solidFill>
                <a:schemeClr val="bg1">
                  <a:lumMod val="50000"/>
                </a:schemeClr>
              </a:solidFill>
              <a:latin typeface="Arial Black" panose="020B0A04020102020204" pitchFamily="34" charset="0"/>
              <a:ea typeface="楷体" panose="02010609060101010101" pitchFamily="49" charset="-122"/>
            </a:endParaRPr>
          </a:p>
          <a:p>
            <a:pPr marL="317497" indent="-317497" eaLnBrk="1" hangingPunct="1">
              <a:lnSpc>
                <a:spcPct val="150000"/>
              </a:lnSpc>
              <a:spcBef>
                <a:spcPct val="20000"/>
              </a:spcBef>
              <a:buClr>
                <a:schemeClr val="bg1">
                  <a:lumMod val="50000"/>
                </a:schemeClr>
              </a:buClr>
              <a:buFont typeface="Wingdings" panose="05000000000000000000" pitchFamily="2" charset="2"/>
              <a:buChar char="l"/>
              <a:defRPr/>
            </a:pPr>
            <a:r>
              <a:rPr lang="en-US" altLang="zh-CN" sz="1778" b="1" kern="0" dirty="0">
                <a:latin typeface="Arial Black" panose="020B0A04020102020204" pitchFamily="34" charset="0"/>
                <a:ea typeface="楷体" panose="02010609060101010101" pitchFamily="49" charset="-122"/>
              </a:rPr>
              <a:t>How</a:t>
            </a:r>
            <a:r>
              <a:rPr lang="zh-CN" altLang="en-US" sz="1778" kern="0" dirty="0">
                <a:solidFill>
                  <a:schemeClr val="bg1">
                    <a:lumMod val="50000"/>
                  </a:schemeClr>
                </a:solidFill>
                <a:latin typeface="Arial Black" panose="020B0A04020102020204" pitchFamily="34" charset="0"/>
                <a:ea typeface="楷体" panose="02010609060101010101" pitchFamily="49" charset="-122"/>
              </a:rPr>
              <a:t>：按照时间段为查询条件进行查询</a:t>
            </a:r>
          </a:p>
        </p:txBody>
      </p:sp>
      <p:pic>
        <p:nvPicPr>
          <p:cNvPr id="3" name="图片 2">
            <a:extLst>
              <a:ext uri="{FF2B5EF4-FFF2-40B4-BE49-F238E27FC236}">
                <a16:creationId xmlns:a16="http://schemas.microsoft.com/office/drawing/2014/main" id="{9734B09A-E1D1-4479-BEC7-295C558D6F7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728072" y="576262"/>
            <a:ext cx="4275138" cy="4562475"/>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AAF6294A-A4A8-417E-9816-904CD678984B}"/>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头脑风暴</a:t>
            </a:r>
          </a:p>
        </p:txBody>
      </p:sp>
      <p:grpSp>
        <p:nvGrpSpPr>
          <p:cNvPr id="32771" name="组合 22">
            <a:extLst>
              <a:ext uri="{FF2B5EF4-FFF2-40B4-BE49-F238E27FC236}">
                <a16:creationId xmlns:a16="http://schemas.microsoft.com/office/drawing/2014/main" id="{D7DBF744-A398-4303-9A66-D6D4CE683935}"/>
              </a:ext>
            </a:extLst>
          </p:cNvPr>
          <p:cNvGrpSpPr>
            <a:grpSpLocks/>
          </p:cNvGrpSpPr>
          <p:nvPr/>
        </p:nvGrpSpPr>
        <p:grpSpPr bwMode="auto">
          <a:xfrm>
            <a:off x="3351213" y="3573463"/>
            <a:ext cx="5905500" cy="1843087"/>
            <a:chOff x="400033" y="3714752"/>
            <a:chExt cx="5314975" cy="1990721"/>
          </a:xfrm>
        </p:grpSpPr>
        <p:sp>
          <p:nvSpPr>
            <p:cNvPr id="12" name="Freeform 7">
              <a:extLst>
                <a:ext uri="{FF2B5EF4-FFF2-40B4-BE49-F238E27FC236}">
                  <a16:creationId xmlns:a16="http://schemas.microsoft.com/office/drawing/2014/main" id="{C1351A72-8364-489C-AF80-9898D1A92B51}"/>
                </a:ext>
              </a:extLst>
            </p:cNvPr>
            <p:cNvSpPr>
              <a:spLocks/>
            </p:cNvSpPr>
            <p:nvPr/>
          </p:nvSpPr>
          <p:spPr bwMode="auto">
            <a:xfrm>
              <a:off x="3881913" y="3714752"/>
              <a:ext cx="1833095" cy="1990721"/>
            </a:xfrm>
            <a:custGeom>
              <a:avLst/>
              <a:gdLst/>
              <a:ahLst/>
              <a:cxnLst>
                <a:cxn ang="0">
                  <a:pos x="0" y="2232"/>
                </a:cxn>
                <a:cxn ang="0">
                  <a:pos x="900" y="2232"/>
                </a:cxn>
                <a:cxn ang="0">
                  <a:pos x="900" y="2643"/>
                </a:cxn>
                <a:cxn ang="0">
                  <a:pos x="1526" y="1321"/>
                </a:cxn>
                <a:cxn ang="0">
                  <a:pos x="900" y="0"/>
                </a:cxn>
                <a:cxn ang="0">
                  <a:pos x="900" y="401"/>
                </a:cxn>
                <a:cxn ang="0">
                  <a:pos x="0" y="401"/>
                </a:cxn>
                <a:cxn ang="0">
                  <a:pos x="404" y="1321"/>
                </a:cxn>
                <a:cxn ang="0">
                  <a:pos x="0" y="2232"/>
                </a:cxn>
              </a:cxnLst>
              <a:rect l="0" t="0" r="r" b="b"/>
              <a:pathLst>
                <a:path w="1527" h="2644">
                  <a:moveTo>
                    <a:pt x="0" y="2232"/>
                  </a:moveTo>
                  <a:lnTo>
                    <a:pt x="900" y="2232"/>
                  </a:lnTo>
                  <a:lnTo>
                    <a:pt x="900" y="2643"/>
                  </a:lnTo>
                  <a:lnTo>
                    <a:pt x="1526" y="1321"/>
                  </a:lnTo>
                  <a:lnTo>
                    <a:pt x="900" y="0"/>
                  </a:lnTo>
                  <a:lnTo>
                    <a:pt x="900" y="401"/>
                  </a:lnTo>
                  <a:lnTo>
                    <a:pt x="0" y="401"/>
                  </a:lnTo>
                  <a:lnTo>
                    <a:pt x="404" y="1321"/>
                  </a:lnTo>
                  <a:lnTo>
                    <a:pt x="0" y="2232"/>
                  </a:lnTo>
                </a:path>
              </a:pathLst>
            </a:custGeom>
            <a:solidFill>
              <a:schemeClr val="tx1">
                <a:lumMod val="40000"/>
                <a:lumOff val="60000"/>
              </a:schemeClr>
            </a:solidFill>
            <a:ln>
              <a:headEnd/>
              <a:tailEnd/>
            </a:ln>
          </p:spPr>
          <p:style>
            <a:lnRef idx="3">
              <a:schemeClr val="accent4"/>
            </a:lnRef>
            <a:fillRef idx="0">
              <a:schemeClr val="accent4"/>
            </a:fillRef>
            <a:effectRef idx="2">
              <a:schemeClr val="accent4"/>
            </a:effectRef>
            <a:fontRef idx="minor">
              <a:schemeClr val="tx1"/>
            </a:fontRef>
          </p:style>
          <p:txBody>
            <a:bodyPr/>
            <a:lstStyle/>
            <a:p>
              <a:pPr algn="ctr" eaLnBrk="1" hangingPunct="1">
                <a:spcBef>
                  <a:spcPct val="20000"/>
                </a:spcBef>
                <a:defRPr/>
              </a:pPr>
              <a:endParaRPr lang="zh-CN" altLang="en-US" sz="1556">
                <a:solidFill>
                  <a:schemeClr val="tx2"/>
                </a:solidFill>
                <a:latin typeface="+mj-ea"/>
                <a:ea typeface="+mj-ea"/>
              </a:endParaRPr>
            </a:p>
          </p:txBody>
        </p:sp>
        <p:sp>
          <p:nvSpPr>
            <p:cNvPr id="13" name="Freeform 8">
              <a:extLst>
                <a:ext uri="{FF2B5EF4-FFF2-40B4-BE49-F238E27FC236}">
                  <a16:creationId xmlns:a16="http://schemas.microsoft.com/office/drawing/2014/main" id="{F304C316-ADFC-4768-975F-8828D832F3E0}"/>
                </a:ext>
              </a:extLst>
            </p:cNvPr>
            <p:cNvSpPr>
              <a:spLocks/>
            </p:cNvSpPr>
            <p:nvPr/>
          </p:nvSpPr>
          <p:spPr bwMode="auto">
            <a:xfrm>
              <a:off x="1961664" y="4001100"/>
              <a:ext cx="2253150" cy="667004"/>
            </a:xfrm>
            <a:custGeom>
              <a:avLst/>
              <a:gdLst/>
              <a:ahLst/>
              <a:cxnLst>
                <a:cxn ang="0">
                  <a:pos x="1489" y="0"/>
                </a:cxn>
                <a:cxn ang="0">
                  <a:pos x="1876" y="884"/>
                </a:cxn>
                <a:cxn ang="0">
                  <a:pos x="423" y="884"/>
                </a:cxn>
                <a:cxn ang="0">
                  <a:pos x="0" y="0"/>
                </a:cxn>
                <a:cxn ang="0">
                  <a:pos x="1489" y="0"/>
                </a:cxn>
              </a:cxnLst>
              <a:rect l="0" t="0" r="r" b="b"/>
              <a:pathLst>
                <a:path w="1877" h="885">
                  <a:moveTo>
                    <a:pt x="1489" y="0"/>
                  </a:moveTo>
                  <a:lnTo>
                    <a:pt x="1876" y="884"/>
                  </a:lnTo>
                  <a:lnTo>
                    <a:pt x="423" y="884"/>
                  </a:lnTo>
                  <a:lnTo>
                    <a:pt x="0" y="0"/>
                  </a:lnTo>
                  <a:lnTo>
                    <a:pt x="1489" y="0"/>
                  </a:lnTo>
                </a:path>
              </a:pathLst>
            </a:custGeom>
            <a:solidFill>
              <a:schemeClr val="tx1">
                <a:lumMod val="40000"/>
                <a:lumOff val="60000"/>
              </a:schemeClr>
            </a:solidFill>
            <a:ln>
              <a:headEnd/>
              <a:tailEnd/>
            </a:ln>
          </p:spPr>
          <p:style>
            <a:lnRef idx="3">
              <a:schemeClr val="accent4"/>
            </a:lnRef>
            <a:fillRef idx="0">
              <a:schemeClr val="accent4"/>
            </a:fillRef>
            <a:effectRef idx="2">
              <a:schemeClr val="accent4"/>
            </a:effectRef>
            <a:fontRef idx="minor">
              <a:schemeClr val="tx1"/>
            </a:fontRef>
          </p:style>
          <p:txBody>
            <a:bodyPr/>
            <a:lstStyle/>
            <a:p>
              <a:pPr algn="ctr" eaLnBrk="1" hangingPunct="1">
                <a:spcBef>
                  <a:spcPct val="20000"/>
                </a:spcBef>
                <a:defRPr/>
              </a:pPr>
              <a:endParaRPr lang="zh-CN" altLang="en-US" sz="1556">
                <a:solidFill>
                  <a:schemeClr val="tx2"/>
                </a:solidFill>
                <a:latin typeface="+mj-ea"/>
                <a:ea typeface="+mj-ea"/>
              </a:endParaRPr>
            </a:p>
          </p:txBody>
        </p:sp>
        <p:sp>
          <p:nvSpPr>
            <p:cNvPr id="14" name="Freeform 9">
              <a:extLst>
                <a:ext uri="{FF2B5EF4-FFF2-40B4-BE49-F238E27FC236}">
                  <a16:creationId xmlns:a16="http://schemas.microsoft.com/office/drawing/2014/main" id="{492532B9-CAF9-4440-8AED-EAE93EF11B3D}"/>
                </a:ext>
              </a:extLst>
            </p:cNvPr>
            <p:cNvSpPr>
              <a:spLocks/>
            </p:cNvSpPr>
            <p:nvPr/>
          </p:nvSpPr>
          <p:spPr bwMode="auto">
            <a:xfrm>
              <a:off x="1943090" y="4729831"/>
              <a:ext cx="2254578" cy="667003"/>
            </a:xfrm>
            <a:custGeom>
              <a:avLst/>
              <a:gdLst/>
              <a:ahLst/>
              <a:cxnLst>
                <a:cxn ang="0">
                  <a:pos x="1489" y="884"/>
                </a:cxn>
                <a:cxn ang="0">
                  <a:pos x="1876" y="0"/>
                </a:cxn>
                <a:cxn ang="0">
                  <a:pos x="404" y="0"/>
                </a:cxn>
                <a:cxn ang="0">
                  <a:pos x="0" y="884"/>
                </a:cxn>
                <a:cxn ang="0">
                  <a:pos x="1489" y="884"/>
                </a:cxn>
              </a:cxnLst>
              <a:rect l="0" t="0" r="r" b="b"/>
              <a:pathLst>
                <a:path w="1877" h="885">
                  <a:moveTo>
                    <a:pt x="1489" y="884"/>
                  </a:moveTo>
                  <a:lnTo>
                    <a:pt x="1876" y="0"/>
                  </a:lnTo>
                  <a:lnTo>
                    <a:pt x="404" y="0"/>
                  </a:lnTo>
                  <a:lnTo>
                    <a:pt x="0" y="884"/>
                  </a:lnTo>
                  <a:lnTo>
                    <a:pt x="1489" y="884"/>
                  </a:lnTo>
                </a:path>
              </a:pathLst>
            </a:custGeom>
            <a:solidFill>
              <a:schemeClr val="tx1">
                <a:lumMod val="40000"/>
                <a:lumOff val="60000"/>
              </a:schemeClr>
            </a:solidFill>
            <a:ln>
              <a:headEnd/>
              <a:tailEnd/>
            </a:ln>
          </p:spPr>
          <p:style>
            <a:lnRef idx="3">
              <a:schemeClr val="accent4"/>
            </a:lnRef>
            <a:fillRef idx="0">
              <a:schemeClr val="accent4"/>
            </a:fillRef>
            <a:effectRef idx="2">
              <a:schemeClr val="accent4"/>
            </a:effectRef>
            <a:fontRef idx="minor">
              <a:schemeClr val="tx1"/>
            </a:fontRef>
          </p:style>
          <p:txBody>
            <a:bodyPr/>
            <a:lstStyle/>
            <a:p>
              <a:pPr algn="ctr" eaLnBrk="1" hangingPunct="1">
                <a:spcBef>
                  <a:spcPct val="20000"/>
                </a:spcBef>
                <a:defRPr/>
              </a:pPr>
              <a:endParaRPr lang="zh-CN" altLang="en-US" sz="1556">
                <a:solidFill>
                  <a:schemeClr val="tx2"/>
                </a:solidFill>
                <a:latin typeface="+mj-ea"/>
                <a:ea typeface="+mj-ea"/>
              </a:endParaRPr>
            </a:p>
          </p:txBody>
        </p:sp>
        <p:sp>
          <p:nvSpPr>
            <p:cNvPr id="15" name="Freeform 10">
              <a:extLst>
                <a:ext uri="{FF2B5EF4-FFF2-40B4-BE49-F238E27FC236}">
                  <a16:creationId xmlns:a16="http://schemas.microsoft.com/office/drawing/2014/main" id="{008F8588-3098-4F72-8E19-22018D678274}"/>
                </a:ext>
              </a:extLst>
            </p:cNvPr>
            <p:cNvSpPr>
              <a:spLocks/>
            </p:cNvSpPr>
            <p:nvPr/>
          </p:nvSpPr>
          <p:spPr bwMode="auto">
            <a:xfrm>
              <a:off x="400033" y="4016532"/>
              <a:ext cx="1931679" cy="1373443"/>
            </a:xfrm>
            <a:custGeom>
              <a:avLst/>
              <a:gdLst/>
              <a:ahLst/>
              <a:cxnLst>
                <a:cxn ang="0">
                  <a:pos x="1609" y="901"/>
                </a:cxn>
                <a:cxn ang="0">
                  <a:pos x="1185" y="0"/>
                </a:cxn>
                <a:cxn ang="0">
                  <a:pos x="0" y="0"/>
                </a:cxn>
                <a:cxn ang="0">
                  <a:pos x="0" y="1822"/>
                </a:cxn>
                <a:cxn ang="0">
                  <a:pos x="1185" y="1822"/>
                </a:cxn>
                <a:cxn ang="0">
                  <a:pos x="1609" y="901"/>
                </a:cxn>
              </a:cxnLst>
              <a:rect l="0" t="0" r="r" b="b"/>
              <a:pathLst>
                <a:path w="1610" h="1823">
                  <a:moveTo>
                    <a:pt x="1609" y="901"/>
                  </a:moveTo>
                  <a:lnTo>
                    <a:pt x="1185" y="0"/>
                  </a:lnTo>
                  <a:lnTo>
                    <a:pt x="0" y="0"/>
                  </a:lnTo>
                  <a:lnTo>
                    <a:pt x="0" y="1822"/>
                  </a:lnTo>
                  <a:lnTo>
                    <a:pt x="1185" y="1822"/>
                  </a:lnTo>
                  <a:lnTo>
                    <a:pt x="1609" y="901"/>
                  </a:lnTo>
                </a:path>
              </a:pathLst>
            </a:custGeom>
            <a:solidFill>
              <a:schemeClr val="tx1">
                <a:lumMod val="40000"/>
                <a:lumOff val="60000"/>
              </a:schemeClr>
            </a:solidFill>
            <a:ln>
              <a:headEnd/>
              <a:tailEnd/>
            </a:ln>
          </p:spPr>
          <p:style>
            <a:lnRef idx="3">
              <a:schemeClr val="accent4"/>
            </a:lnRef>
            <a:fillRef idx="0">
              <a:schemeClr val="accent4"/>
            </a:fillRef>
            <a:effectRef idx="2">
              <a:schemeClr val="accent4"/>
            </a:effectRef>
            <a:fontRef idx="minor">
              <a:schemeClr val="tx1"/>
            </a:fontRef>
          </p:style>
          <p:txBody>
            <a:bodyPr/>
            <a:lstStyle/>
            <a:p>
              <a:pPr algn="ctr" eaLnBrk="1" hangingPunct="1">
                <a:spcBef>
                  <a:spcPct val="20000"/>
                </a:spcBef>
                <a:defRPr/>
              </a:pPr>
              <a:endParaRPr lang="zh-CN" altLang="en-US" sz="1556">
                <a:solidFill>
                  <a:schemeClr val="tx2"/>
                </a:solidFill>
                <a:latin typeface="+mj-ea"/>
                <a:ea typeface="+mj-ea"/>
              </a:endParaRPr>
            </a:p>
          </p:txBody>
        </p:sp>
        <p:sp>
          <p:nvSpPr>
            <p:cNvPr id="16" name="Text Box 11">
              <a:extLst>
                <a:ext uri="{FF2B5EF4-FFF2-40B4-BE49-F238E27FC236}">
                  <a16:creationId xmlns:a16="http://schemas.microsoft.com/office/drawing/2014/main" id="{15036567-E2E0-4D91-B59B-7B52B508478D}"/>
                </a:ext>
              </a:extLst>
            </p:cNvPr>
            <p:cNvSpPr txBox="1">
              <a:spLocks noChangeArrowheads="1"/>
            </p:cNvSpPr>
            <p:nvPr/>
          </p:nvSpPr>
          <p:spPr bwMode="auto">
            <a:xfrm>
              <a:off x="471471" y="4561795"/>
              <a:ext cx="1600208" cy="358364"/>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1556" dirty="0">
                  <a:solidFill>
                    <a:schemeClr val="tx2"/>
                  </a:solidFill>
                  <a:latin typeface="+mj-ea"/>
                  <a:ea typeface="+mj-ea"/>
                </a:rPr>
                <a:t>明确阐述问题</a:t>
              </a:r>
            </a:p>
          </p:txBody>
        </p:sp>
        <p:sp>
          <p:nvSpPr>
            <p:cNvPr id="17" name="Text Box 12">
              <a:extLst>
                <a:ext uri="{FF2B5EF4-FFF2-40B4-BE49-F238E27FC236}">
                  <a16:creationId xmlns:a16="http://schemas.microsoft.com/office/drawing/2014/main" id="{4717F255-1B97-4635-B8BB-C6A6A84CB5B1}"/>
                </a:ext>
              </a:extLst>
            </p:cNvPr>
            <p:cNvSpPr txBox="1">
              <a:spLocks noChangeArrowheads="1"/>
            </p:cNvSpPr>
            <p:nvPr/>
          </p:nvSpPr>
          <p:spPr bwMode="auto">
            <a:xfrm>
              <a:off x="2234557" y="4198286"/>
              <a:ext cx="1800233" cy="358364"/>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1556" dirty="0">
                  <a:solidFill>
                    <a:schemeClr val="tx2"/>
                  </a:solidFill>
                  <a:latin typeface="+mj-ea"/>
                  <a:ea typeface="+mj-ea"/>
                </a:rPr>
                <a:t>主持人在看板上记录</a:t>
              </a:r>
            </a:p>
          </p:txBody>
        </p:sp>
        <p:sp>
          <p:nvSpPr>
            <p:cNvPr id="18" name="Text Box 13">
              <a:extLst>
                <a:ext uri="{FF2B5EF4-FFF2-40B4-BE49-F238E27FC236}">
                  <a16:creationId xmlns:a16="http://schemas.microsoft.com/office/drawing/2014/main" id="{43B95973-BA60-47AE-B672-7454777560F3}"/>
                </a:ext>
              </a:extLst>
            </p:cNvPr>
            <p:cNvSpPr txBox="1">
              <a:spLocks noChangeArrowheads="1"/>
            </p:cNvSpPr>
            <p:nvPr/>
          </p:nvSpPr>
          <p:spPr bwMode="auto">
            <a:xfrm>
              <a:off x="2200266" y="4920158"/>
              <a:ext cx="1728796" cy="358365"/>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1556" dirty="0">
                  <a:solidFill>
                    <a:schemeClr val="tx2"/>
                  </a:solidFill>
                  <a:latin typeface="+mj-ea"/>
                  <a:ea typeface="+mj-ea"/>
                </a:rPr>
                <a:t>小组成员提出见解</a:t>
              </a:r>
            </a:p>
          </p:txBody>
        </p:sp>
        <p:sp>
          <p:nvSpPr>
            <p:cNvPr id="19" name="Text Box 14">
              <a:extLst>
                <a:ext uri="{FF2B5EF4-FFF2-40B4-BE49-F238E27FC236}">
                  <a16:creationId xmlns:a16="http://schemas.microsoft.com/office/drawing/2014/main" id="{3D6C9451-2713-4320-A1FA-D3AE57E6D740}"/>
                </a:ext>
              </a:extLst>
            </p:cNvPr>
            <p:cNvSpPr txBox="1">
              <a:spLocks noChangeArrowheads="1"/>
            </p:cNvSpPr>
            <p:nvPr/>
          </p:nvSpPr>
          <p:spPr bwMode="auto">
            <a:xfrm>
              <a:off x="4114800" y="4489779"/>
              <a:ext cx="1600208" cy="358364"/>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1556" dirty="0">
                  <a:solidFill>
                    <a:schemeClr val="tx2"/>
                  </a:solidFill>
                  <a:latin typeface="+mj-ea"/>
                  <a:ea typeface="+mj-ea"/>
                </a:rPr>
                <a:t>会后评价</a:t>
              </a:r>
            </a:p>
          </p:txBody>
        </p:sp>
      </p:grpSp>
      <p:sp>
        <p:nvSpPr>
          <p:cNvPr id="20" name="TextBox 19">
            <a:extLst>
              <a:ext uri="{FF2B5EF4-FFF2-40B4-BE49-F238E27FC236}">
                <a16:creationId xmlns:a16="http://schemas.microsoft.com/office/drawing/2014/main" id="{180DB929-9077-4805-8629-6F50EC93909C}"/>
              </a:ext>
            </a:extLst>
          </p:cNvPr>
          <p:cNvSpPr txBox="1"/>
          <p:nvPr/>
        </p:nvSpPr>
        <p:spPr>
          <a:xfrm>
            <a:off x="5122863" y="5213350"/>
            <a:ext cx="2006600" cy="366713"/>
          </a:xfrm>
          <a:prstGeom prst="rect">
            <a:avLst/>
          </a:prstGeom>
          <a:noFill/>
        </p:spPr>
        <p:txBody>
          <a:bodyPr wrap="none">
            <a:spAutoFit/>
          </a:bodyPr>
          <a:lstStyle/>
          <a:p>
            <a:pPr algn="ctr" eaLnBrk="1" hangingPunct="1">
              <a:spcBef>
                <a:spcPct val="20000"/>
              </a:spcBef>
              <a:defRPr/>
            </a:pPr>
            <a:r>
              <a:rPr lang="zh-CN" altLang="en-US" sz="1778" dirty="0">
                <a:solidFill>
                  <a:schemeClr val="tx2"/>
                </a:solidFill>
                <a:latin typeface="+mj-ea"/>
                <a:ea typeface="+mj-ea"/>
              </a:rPr>
              <a:t>头脑风暴三个阶段</a:t>
            </a:r>
          </a:p>
        </p:txBody>
      </p:sp>
      <p:sp>
        <p:nvSpPr>
          <p:cNvPr id="30725" name="Rectangle 3">
            <a:extLst>
              <a:ext uri="{FF2B5EF4-FFF2-40B4-BE49-F238E27FC236}">
                <a16:creationId xmlns:a16="http://schemas.microsoft.com/office/drawing/2014/main" id="{68D65593-CC32-489D-9FB5-EF6420DFB9A3}"/>
              </a:ext>
            </a:extLst>
          </p:cNvPr>
          <p:cNvSpPr txBox="1">
            <a:spLocks noChangeArrowheads="1"/>
          </p:cNvSpPr>
          <p:nvPr/>
        </p:nvSpPr>
        <p:spPr bwMode="auto">
          <a:xfrm>
            <a:off x="768350" y="755650"/>
            <a:ext cx="902811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79228" tIns="39613" rIns="79228" bIns="39613">
            <a:spAutoFit/>
          </a:bodyPr>
          <a:lstStyle>
            <a:lvl1pPr marL="222250" indent="-222250" defTabSz="712788">
              <a:defRPr sz="3200">
                <a:solidFill>
                  <a:schemeClr val="tx1"/>
                </a:solidFill>
                <a:latin typeface="Arial" panose="020B0604020202020204" pitchFamily="34" charset="0"/>
                <a:ea typeface="宋体" panose="02010600030101010101" pitchFamily="2" charset="-122"/>
              </a:defRPr>
            </a:lvl1pPr>
            <a:lvl2pPr marL="577850" indent="-222250" defTabSz="712788">
              <a:defRPr sz="3200">
                <a:solidFill>
                  <a:schemeClr val="tx1"/>
                </a:solidFill>
                <a:latin typeface="Arial" panose="020B0604020202020204" pitchFamily="34" charset="0"/>
                <a:ea typeface="宋体" panose="02010600030101010101" pitchFamily="2" charset="-122"/>
              </a:defRPr>
            </a:lvl2pPr>
            <a:lvl3pPr marL="890588" indent="-177800" defTabSz="712788">
              <a:defRPr sz="3200">
                <a:solidFill>
                  <a:schemeClr val="tx1"/>
                </a:solidFill>
                <a:latin typeface="Arial" panose="020B0604020202020204" pitchFamily="34" charset="0"/>
                <a:ea typeface="宋体" panose="02010600030101010101" pitchFamily="2" charset="-122"/>
              </a:defRPr>
            </a:lvl3pPr>
            <a:lvl4pPr marL="1247775" indent="-177800" defTabSz="712788">
              <a:defRPr sz="3200">
                <a:solidFill>
                  <a:schemeClr val="tx1"/>
                </a:solidFill>
                <a:latin typeface="Arial" panose="020B0604020202020204" pitchFamily="34" charset="0"/>
                <a:ea typeface="宋体" panose="02010600030101010101" pitchFamily="2" charset="-122"/>
              </a:defRPr>
            </a:lvl4pPr>
            <a:lvl5pPr marL="1603375" indent="-177800" defTabSz="712788">
              <a:defRPr sz="3200">
                <a:solidFill>
                  <a:schemeClr val="tx1"/>
                </a:solidFill>
                <a:latin typeface="Arial" panose="020B0604020202020204" pitchFamily="34" charset="0"/>
                <a:ea typeface="宋体" panose="02010600030101010101" pitchFamily="2" charset="-122"/>
              </a:defRPr>
            </a:lvl5pPr>
            <a:lvl6pPr marL="20605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5177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29749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4321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用于产生大量观点或可选方案的方法</a:t>
            </a:r>
          </a:p>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尝试充分运用所有员工的创造力</a:t>
            </a:r>
          </a:p>
          <a:p>
            <a:pPr eaLnBrk="1" hangingPunct="1">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维持批判精神的群体决策方法</a:t>
            </a:r>
          </a:p>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可以打破群体思维的方法</a:t>
            </a:r>
          </a:p>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要求参加者具有较高的联想思维</a:t>
            </a: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88DD188-37C9-4BF8-B29B-6A0D546A31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思维导图</a:t>
            </a:r>
          </a:p>
        </p:txBody>
      </p:sp>
      <p:pic>
        <p:nvPicPr>
          <p:cNvPr id="1028" name="Picture 4" descr="查看源图像">
            <a:extLst>
              <a:ext uri="{FF2B5EF4-FFF2-40B4-BE49-F238E27FC236}">
                <a16:creationId xmlns:a16="http://schemas.microsoft.com/office/drawing/2014/main" id="{F8654557-862F-495E-820A-72C4615F0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867" y="583617"/>
            <a:ext cx="6613312" cy="5129151"/>
          </a:xfrm>
          <a:prstGeom prst="rect">
            <a:avLst/>
          </a:prstGeom>
          <a:noFill/>
          <a:extLst>
            <a:ext uri="{909E8E84-426E-40DD-AFC4-6F175D3DCCD1}">
              <a14:hiddenFill xmlns:a14="http://schemas.microsoft.com/office/drawing/2010/main">
                <a:solidFill>
                  <a:srgbClr val="FFFFFF"/>
                </a:solidFill>
              </a14:hiddenFill>
            </a:ext>
          </a:extLst>
        </p:spPr>
      </p:pic>
      <p:sp>
        <p:nvSpPr>
          <p:cNvPr id="31748" name="Rectangle 3">
            <a:extLst>
              <a:ext uri="{FF2B5EF4-FFF2-40B4-BE49-F238E27FC236}">
                <a16:creationId xmlns:a16="http://schemas.microsoft.com/office/drawing/2014/main" id="{8427BCCC-D392-4633-B347-154A6566CA11}"/>
              </a:ext>
            </a:extLst>
          </p:cNvPr>
          <p:cNvSpPr txBox="1">
            <a:spLocks noChangeArrowheads="1"/>
          </p:cNvSpPr>
          <p:nvPr/>
        </p:nvSpPr>
        <p:spPr bwMode="auto">
          <a:xfrm>
            <a:off x="766762" y="841375"/>
            <a:ext cx="3593158" cy="206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lIns="79228" tIns="39613" rIns="79228" bIns="39613">
            <a:spAutoFit/>
          </a:bodyPr>
          <a:lstStyle>
            <a:lvl1pPr marL="222250" indent="-222250" defTabSz="712788">
              <a:defRPr sz="3200">
                <a:solidFill>
                  <a:schemeClr val="tx1"/>
                </a:solidFill>
                <a:latin typeface="Arial" panose="020B0604020202020204" pitchFamily="34" charset="0"/>
                <a:ea typeface="宋体" panose="02010600030101010101" pitchFamily="2" charset="-122"/>
              </a:defRPr>
            </a:lvl1pPr>
            <a:lvl2pPr marL="577850" indent="-222250" defTabSz="712788">
              <a:defRPr sz="3200">
                <a:solidFill>
                  <a:schemeClr val="tx1"/>
                </a:solidFill>
                <a:latin typeface="Arial" panose="020B0604020202020204" pitchFamily="34" charset="0"/>
                <a:ea typeface="宋体" panose="02010600030101010101" pitchFamily="2" charset="-122"/>
              </a:defRPr>
            </a:lvl2pPr>
            <a:lvl3pPr marL="890588" indent="-177800" defTabSz="712788">
              <a:defRPr sz="3200">
                <a:solidFill>
                  <a:schemeClr val="tx1"/>
                </a:solidFill>
                <a:latin typeface="Arial" panose="020B0604020202020204" pitchFamily="34" charset="0"/>
                <a:ea typeface="宋体" panose="02010600030101010101" pitchFamily="2" charset="-122"/>
              </a:defRPr>
            </a:lvl3pPr>
            <a:lvl4pPr marL="1247775" indent="-177800" defTabSz="712788">
              <a:defRPr sz="3200">
                <a:solidFill>
                  <a:schemeClr val="tx1"/>
                </a:solidFill>
                <a:latin typeface="Arial" panose="020B0604020202020204" pitchFamily="34" charset="0"/>
                <a:ea typeface="宋体" panose="02010600030101010101" pitchFamily="2" charset="-122"/>
              </a:defRPr>
            </a:lvl4pPr>
            <a:lvl5pPr marL="1603375" indent="-177800" defTabSz="712788">
              <a:defRPr sz="3200">
                <a:solidFill>
                  <a:schemeClr val="tx1"/>
                </a:solidFill>
                <a:latin typeface="Arial" panose="020B0604020202020204" pitchFamily="34" charset="0"/>
                <a:ea typeface="宋体" panose="02010600030101010101" pitchFamily="2" charset="-122"/>
              </a:defRPr>
            </a:lvl5pPr>
            <a:lvl6pPr marL="20605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5177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29749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4321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促进右脑思维</a:t>
            </a:r>
            <a:endParaRPr lang="en-US" altLang="zh-CN" sz="2222" b="1" dirty="0">
              <a:latin typeface="微软雅黑" panose="020B0503020204020204" pitchFamily="34" charset="-122"/>
              <a:ea typeface="微软雅黑" panose="020B0503020204020204" pitchFamily="34" charset="-122"/>
            </a:endParaRPr>
          </a:p>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天然的放射性结构，只有一个根</a:t>
            </a:r>
            <a:endParaRPr lang="en-US" altLang="zh-CN" sz="2222" b="1" dirty="0">
              <a:latin typeface="微软雅黑" panose="020B0503020204020204" pitchFamily="34" charset="-122"/>
              <a:ea typeface="微软雅黑" panose="020B0503020204020204" pitchFamily="34" charset="-122"/>
            </a:endParaRPr>
          </a:p>
          <a:p>
            <a:pPr eaLnBrk="1" hangingPunct="1">
              <a:lnSpc>
                <a:spcPct val="129000"/>
              </a:lnSpc>
              <a:spcBef>
                <a:spcPct val="20000"/>
              </a:spcBef>
              <a:spcAft>
                <a:spcPts val="514"/>
              </a:spcAft>
              <a:buSzPct val="80000"/>
              <a:buFont typeface="Wingdings" panose="05000000000000000000" pitchFamily="2" charset="2"/>
              <a:buChar char="l"/>
              <a:defRPr/>
            </a:pPr>
            <a:r>
              <a:rPr lang="zh-CN" altLang="en-US" sz="2222" b="1" dirty="0">
                <a:latin typeface="微软雅黑" panose="020B0503020204020204" pitchFamily="34" charset="-122"/>
                <a:ea typeface="微软雅黑" panose="020B0503020204020204" pitchFamily="34" charset="-122"/>
              </a:rPr>
              <a:t>导图工具使用</a:t>
            </a:r>
            <a:endParaRPr lang="en-US" altLang="zh-CN" sz="2222" b="1"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6B5619B3-1CE1-4730-8FB5-C62F5B70D16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a:t>Kano</a:t>
            </a:r>
            <a:r>
              <a:t>模型</a:t>
            </a:r>
          </a:p>
        </p:txBody>
      </p:sp>
      <p:sp>
        <p:nvSpPr>
          <p:cNvPr id="14339" name="矩形 3">
            <a:extLst>
              <a:ext uri="{FF2B5EF4-FFF2-40B4-BE49-F238E27FC236}">
                <a16:creationId xmlns:a16="http://schemas.microsoft.com/office/drawing/2014/main" id="{DF0FD280-3BB3-465A-AF6A-07FAF2C91C07}"/>
              </a:ext>
            </a:extLst>
          </p:cNvPr>
          <p:cNvSpPr>
            <a:spLocks noChangeArrowheads="1"/>
          </p:cNvSpPr>
          <p:nvPr/>
        </p:nvSpPr>
        <p:spPr bwMode="auto">
          <a:xfrm>
            <a:off x="742950" y="636588"/>
            <a:ext cx="9018588"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indent="402163" eaLnBrk="1" hangingPunct="1">
              <a:lnSpc>
                <a:spcPct val="150000"/>
              </a:lnSpc>
              <a:spcBef>
                <a:spcPct val="20000"/>
              </a:spcBef>
              <a:defRPr/>
            </a:pPr>
            <a:r>
              <a:rPr lang="zh-CN" altLang="en-US" sz="2222" dirty="0">
                <a:latin typeface="微软雅黑" pitchFamily="34" charset="-122"/>
                <a:ea typeface="微软雅黑" pitchFamily="34" charset="-122"/>
              </a:rPr>
              <a:t>卡诺</a:t>
            </a:r>
            <a:r>
              <a:rPr lang="en-US" altLang="zh-CN" sz="2222" dirty="0">
                <a:latin typeface="微软雅黑" pitchFamily="34" charset="-122"/>
                <a:ea typeface="微软雅黑" pitchFamily="34" charset="-122"/>
              </a:rPr>
              <a:t>(</a:t>
            </a:r>
            <a:r>
              <a:rPr lang="en-US" altLang="zh-CN" sz="2222" dirty="0" err="1">
                <a:latin typeface="微软雅黑" pitchFamily="34" charset="-122"/>
                <a:ea typeface="微软雅黑" pitchFamily="34" charset="-122"/>
              </a:rPr>
              <a:t>Noritaki</a:t>
            </a:r>
            <a:r>
              <a:rPr lang="en-US" altLang="zh-CN" sz="2222" dirty="0">
                <a:latin typeface="微软雅黑" pitchFamily="34" charset="-122"/>
                <a:ea typeface="微软雅黑" pitchFamily="34" charset="-122"/>
              </a:rPr>
              <a:t> Kano)</a:t>
            </a:r>
            <a:r>
              <a:rPr lang="zh-CN" altLang="en-US" sz="2222" dirty="0">
                <a:latin typeface="微软雅黑" pitchFamily="34" charset="-122"/>
                <a:ea typeface="微软雅黑" pitchFamily="34" charset="-122"/>
              </a:rPr>
              <a:t>博士将顾客需求分为三种类型，即</a:t>
            </a:r>
            <a:r>
              <a:rPr lang="zh-CN" altLang="en-US" sz="2800" dirty="0">
                <a:solidFill>
                  <a:srgbClr val="FF0000"/>
                </a:solidFill>
                <a:latin typeface="微软雅黑" pitchFamily="34" charset="-122"/>
                <a:ea typeface="微软雅黑" pitchFamily="34" charset="-122"/>
              </a:rPr>
              <a:t>基本型</a:t>
            </a:r>
            <a:r>
              <a:rPr lang="zh-CN" altLang="en-US" sz="2222" dirty="0">
                <a:solidFill>
                  <a:srgbClr val="FF0000"/>
                </a:solidFill>
                <a:latin typeface="微软雅黑" pitchFamily="34" charset="-122"/>
                <a:ea typeface="微软雅黑" pitchFamily="34" charset="-122"/>
              </a:rPr>
              <a:t>、</a:t>
            </a:r>
            <a:r>
              <a:rPr lang="zh-CN" altLang="en-US" sz="2800" dirty="0">
                <a:solidFill>
                  <a:srgbClr val="FF0000"/>
                </a:solidFill>
                <a:latin typeface="微软雅黑" pitchFamily="34" charset="-122"/>
                <a:ea typeface="微软雅黑" pitchFamily="34" charset="-122"/>
              </a:rPr>
              <a:t>期望型</a:t>
            </a:r>
            <a:r>
              <a:rPr lang="zh-CN" altLang="en-US" sz="2222" dirty="0">
                <a:latin typeface="微软雅黑" pitchFamily="34" charset="-122"/>
                <a:ea typeface="微软雅黑" pitchFamily="34" charset="-122"/>
              </a:rPr>
              <a:t>和</a:t>
            </a:r>
            <a:r>
              <a:rPr lang="zh-CN" altLang="en-US" sz="2800" dirty="0">
                <a:solidFill>
                  <a:srgbClr val="FF0000"/>
                </a:solidFill>
                <a:latin typeface="微软雅黑" pitchFamily="34" charset="-122"/>
                <a:ea typeface="微软雅黑" pitchFamily="34" charset="-122"/>
              </a:rPr>
              <a:t>兴奋型</a:t>
            </a:r>
            <a:r>
              <a:rPr lang="zh-CN" altLang="en-US" sz="2222" dirty="0">
                <a:latin typeface="微软雅黑" pitchFamily="34" charset="-122"/>
                <a:ea typeface="微软雅黑" pitchFamily="34" charset="-122"/>
              </a:rPr>
              <a:t>。这种分类有助于对顾客需求的理解、分析和整理。</a:t>
            </a:r>
          </a:p>
          <a:p>
            <a:pPr eaLnBrk="1" hangingPunct="1">
              <a:lnSpc>
                <a:spcPct val="150000"/>
              </a:lnSpc>
              <a:spcBef>
                <a:spcPct val="20000"/>
              </a:spcBef>
              <a:defRPr/>
            </a:pPr>
            <a:br>
              <a:rPr lang="zh-CN" altLang="en-US" sz="2222" dirty="0"/>
            </a:br>
            <a:endParaRPr lang="zh-CN" altLang="en-US" sz="2222" dirty="0"/>
          </a:p>
        </p:txBody>
      </p:sp>
      <p:sp>
        <p:nvSpPr>
          <p:cNvPr id="6" name="Rectangle 3">
            <a:extLst>
              <a:ext uri="{FF2B5EF4-FFF2-40B4-BE49-F238E27FC236}">
                <a16:creationId xmlns:a16="http://schemas.microsoft.com/office/drawing/2014/main" id="{5D4467F9-D0D6-4474-8ADC-D47457930C07}"/>
              </a:ext>
            </a:extLst>
          </p:cNvPr>
          <p:cNvSpPr txBox="1">
            <a:spLocks noChangeArrowheads="1"/>
          </p:cNvSpPr>
          <p:nvPr/>
        </p:nvSpPr>
        <p:spPr bwMode="auto">
          <a:xfrm>
            <a:off x="742950" y="2065338"/>
            <a:ext cx="3517900" cy="2865437"/>
          </a:xfrm>
          <a:prstGeom prst="rect">
            <a:avLst/>
          </a:prstGeom>
          <a:noFill/>
          <a:ln w="9525">
            <a:noFill/>
            <a:miter lim="800000"/>
            <a:headEnd/>
            <a:tailEnd/>
          </a:ln>
          <a:effectLst/>
        </p:spPr>
        <p:txBody>
          <a:bodyPr/>
          <a:lstStyle/>
          <a:p>
            <a:pPr marL="380996" indent="-380996"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kern="0" dirty="0">
                <a:solidFill>
                  <a:schemeClr val="bg1">
                    <a:lumMod val="50000"/>
                  </a:schemeClr>
                </a:solidFill>
                <a:latin typeface="微软雅黑" pitchFamily="34" charset="-122"/>
                <a:ea typeface="微软雅黑" pitchFamily="34" charset="-122"/>
              </a:rPr>
              <a:t>基本需求：最基本的需求，满足了也不会表现出满意，但不满足则会特别不满意</a:t>
            </a:r>
            <a:endParaRPr lang="en-US" altLang="zh-CN" sz="1778" kern="0" dirty="0">
              <a:solidFill>
                <a:schemeClr val="bg1">
                  <a:lumMod val="50000"/>
                </a:schemeClr>
              </a:solidFill>
              <a:latin typeface="微软雅黑" pitchFamily="34" charset="-122"/>
              <a:ea typeface="微软雅黑" pitchFamily="34" charset="-122"/>
            </a:endParaRPr>
          </a:p>
          <a:p>
            <a:pPr marL="380996" indent="-380996"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kern="0" dirty="0">
                <a:solidFill>
                  <a:schemeClr val="bg1">
                    <a:lumMod val="50000"/>
                  </a:schemeClr>
                </a:solidFill>
                <a:latin typeface="微软雅黑" pitchFamily="34" charset="-122"/>
                <a:ea typeface="微软雅黑" pitchFamily="34" charset="-122"/>
              </a:rPr>
              <a:t>期望需求：提供的越多越满意</a:t>
            </a:r>
            <a:endParaRPr lang="en-US" altLang="zh-CN" sz="1778" kern="0" dirty="0">
              <a:solidFill>
                <a:schemeClr val="bg1">
                  <a:lumMod val="50000"/>
                </a:schemeClr>
              </a:solidFill>
              <a:latin typeface="微软雅黑" pitchFamily="34" charset="-122"/>
              <a:ea typeface="微软雅黑" pitchFamily="34" charset="-122"/>
            </a:endParaRPr>
          </a:p>
          <a:p>
            <a:pPr marL="380996" indent="-380996"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kern="0" dirty="0">
                <a:solidFill>
                  <a:schemeClr val="bg1">
                    <a:lumMod val="50000"/>
                  </a:schemeClr>
                </a:solidFill>
                <a:latin typeface="微软雅黑" pitchFamily="34" charset="-122"/>
                <a:ea typeface="微软雅黑" pitchFamily="34" charset="-122"/>
              </a:rPr>
              <a:t>兴奋需求：不提供顾客也不会特别不满意，但兴奋需求会转化为基本需求</a:t>
            </a:r>
          </a:p>
        </p:txBody>
      </p:sp>
      <p:pic>
        <p:nvPicPr>
          <p:cNvPr id="3" name="图片 2">
            <a:extLst>
              <a:ext uri="{FF2B5EF4-FFF2-40B4-BE49-F238E27FC236}">
                <a16:creationId xmlns:a16="http://schemas.microsoft.com/office/drawing/2014/main" id="{3D9E60FB-9AE1-4D32-A43C-1FF061A8FED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14491" y="2065412"/>
            <a:ext cx="5209075" cy="3279595"/>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62588" y="2065338"/>
            <a:ext cx="3127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B708AE10-3CFA-4838-A401-AE001D6C2A1D}"/>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原型法</a:t>
            </a:r>
          </a:p>
        </p:txBody>
      </p:sp>
      <p:sp>
        <p:nvSpPr>
          <p:cNvPr id="33795" name="矩形 3">
            <a:extLst>
              <a:ext uri="{FF2B5EF4-FFF2-40B4-BE49-F238E27FC236}">
                <a16:creationId xmlns:a16="http://schemas.microsoft.com/office/drawing/2014/main" id="{2D63CA52-B2B3-4206-B4EB-408E09063F9B}"/>
              </a:ext>
            </a:extLst>
          </p:cNvPr>
          <p:cNvSpPr>
            <a:spLocks noChangeArrowheads="1"/>
          </p:cNvSpPr>
          <p:nvPr/>
        </p:nvSpPr>
        <p:spPr bwMode="auto">
          <a:xfrm>
            <a:off x="798513" y="625475"/>
            <a:ext cx="86074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195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en-US" sz="2222" b="1" dirty="0">
                <a:latin typeface="微软雅黑" panose="020B0503020204020204" pitchFamily="34" charset="-122"/>
                <a:ea typeface="微软雅黑" panose="020B0503020204020204" pitchFamily="34" charset="-122"/>
              </a:rPr>
              <a:t>原型法是一种启发式的需求调研方法，适用于新系统或大型复杂系统，目的是进一步挖掘客户需求并和客户快速达成一致。</a:t>
            </a:r>
          </a:p>
        </p:txBody>
      </p:sp>
      <p:sp>
        <p:nvSpPr>
          <p:cNvPr id="32772" name="Rectangle 3">
            <a:extLst>
              <a:ext uri="{FF2B5EF4-FFF2-40B4-BE49-F238E27FC236}">
                <a16:creationId xmlns:a16="http://schemas.microsoft.com/office/drawing/2014/main" id="{713FE601-BD9A-4E9B-B4DB-89111C0491C9}"/>
              </a:ext>
            </a:extLst>
          </p:cNvPr>
          <p:cNvSpPr txBox="1">
            <a:spLocks noChangeArrowheads="1"/>
          </p:cNvSpPr>
          <p:nvPr/>
        </p:nvSpPr>
        <p:spPr bwMode="auto">
          <a:xfrm>
            <a:off x="919163" y="1736725"/>
            <a:ext cx="3725862"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dirty="0">
                <a:solidFill>
                  <a:schemeClr val="bg1">
                    <a:lumMod val="50000"/>
                  </a:schemeClr>
                </a:solidFill>
                <a:latin typeface="微软雅黑" pitchFamily="34" charset="-122"/>
                <a:ea typeface="微软雅黑" pitchFamily="34" charset="-122"/>
              </a:rPr>
              <a:t>可操作性：实际执行提供“外观和感觉”的特性</a:t>
            </a:r>
          </a:p>
          <a:p>
            <a:pPr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dirty="0">
                <a:solidFill>
                  <a:schemeClr val="bg1">
                    <a:lumMod val="50000"/>
                  </a:schemeClr>
                </a:solidFill>
                <a:latin typeface="微软雅黑" pitchFamily="34" charset="-122"/>
                <a:ea typeface="微软雅黑" pitchFamily="34" charset="-122"/>
              </a:rPr>
              <a:t>集中性：目标单一，排除额外的执行能力</a:t>
            </a:r>
          </a:p>
          <a:p>
            <a:pPr eaLnBrk="1" hangingPunct="1">
              <a:lnSpc>
                <a:spcPct val="150000"/>
              </a:lnSpc>
              <a:spcBef>
                <a:spcPct val="20000"/>
              </a:spcBef>
              <a:buClr>
                <a:schemeClr val="bg1">
                  <a:lumMod val="50000"/>
                </a:schemeClr>
              </a:buClr>
              <a:buFont typeface="Wingdings" panose="05000000000000000000" pitchFamily="2" charset="2"/>
              <a:buChar char="l"/>
              <a:defRPr/>
            </a:pPr>
            <a:r>
              <a:rPr lang="zh-CN" altLang="en-US" sz="1778" dirty="0">
                <a:solidFill>
                  <a:schemeClr val="bg1">
                    <a:lumMod val="50000"/>
                  </a:schemeClr>
                </a:solidFill>
                <a:latin typeface="微软雅黑" pitchFamily="34" charset="-122"/>
                <a:ea typeface="微软雅黑" pitchFamily="34" charset="-122"/>
              </a:rPr>
              <a:t>快速性：利用</a:t>
            </a:r>
            <a:r>
              <a:rPr lang="en-US" altLang="zh-CN" sz="1778" dirty="0">
                <a:solidFill>
                  <a:schemeClr val="bg1">
                    <a:lumMod val="50000"/>
                  </a:schemeClr>
                </a:solidFill>
                <a:latin typeface="微软雅黑" pitchFamily="34" charset="-122"/>
                <a:ea typeface="微软雅黑" pitchFamily="34" charset="-122"/>
              </a:rPr>
              <a:t>CASE</a:t>
            </a:r>
            <a:r>
              <a:rPr lang="zh-CN" altLang="en-US" sz="1778" dirty="0">
                <a:solidFill>
                  <a:schemeClr val="bg1">
                    <a:lumMod val="50000"/>
                  </a:schemeClr>
                </a:solidFill>
                <a:latin typeface="微软雅黑" pitchFamily="34" charset="-122"/>
                <a:ea typeface="微软雅黑" pitchFamily="34" charset="-122"/>
              </a:rPr>
              <a:t>工具快速建立和更改原型</a:t>
            </a:r>
          </a:p>
        </p:txBody>
      </p:sp>
      <p:pic>
        <p:nvPicPr>
          <p:cNvPr id="3" name="图片 2">
            <a:extLst>
              <a:ext uri="{FF2B5EF4-FFF2-40B4-BE49-F238E27FC236}">
                <a16:creationId xmlns:a16="http://schemas.microsoft.com/office/drawing/2014/main" id="{66817A14-34A9-4E88-A19C-56372A0E595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923003" y="2757488"/>
            <a:ext cx="4775200" cy="2549525"/>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D5AFF564-D07B-4C36-9110-7347AAC45CD7}"/>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a:t>$APPEALS</a:t>
            </a:r>
            <a:r>
              <a:t>方法</a:t>
            </a:r>
          </a:p>
        </p:txBody>
      </p:sp>
      <p:sp>
        <p:nvSpPr>
          <p:cNvPr id="34819" name="矩形 3">
            <a:extLst>
              <a:ext uri="{FF2B5EF4-FFF2-40B4-BE49-F238E27FC236}">
                <a16:creationId xmlns:a16="http://schemas.microsoft.com/office/drawing/2014/main" id="{54CF7AD0-9084-4941-A96F-BA534D2B1D40}"/>
              </a:ext>
            </a:extLst>
          </p:cNvPr>
          <p:cNvSpPr>
            <a:spLocks noChangeArrowheads="1"/>
          </p:cNvSpPr>
          <p:nvPr/>
        </p:nvSpPr>
        <p:spPr bwMode="auto">
          <a:xfrm>
            <a:off x="744538" y="581025"/>
            <a:ext cx="86709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195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en-US" altLang="zh-CN" sz="2222" b="1" dirty="0">
                <a:latin typeface="微软雅黑" panose="020B0503020204020204" pitchFamily="34" charset="-122"/>
                <a:ea typeface="微软雅黑" panose="020B0503020204020204" pitchFamily="34" charset="-122"/>
              </a:rPr>
              <a:t>$APPEALS</a:t>
            </a:r>
            <a:r>
              <a:rPr lang="zh-CN" altLang="en-US" sz="2222" b="1" dirty="0">
                <a:latin typeface="微软雅黑" panose="020B0503020204020204" pitchFamily="34" charset="-122"/>
                <a:ea typeface="微软雅黑" panose="020B0503020204020204" pitchFamily="34" charset="-122"/>
              </a:rPr>
              <a:t>是一种市场需求和收集的方法，一般是使用在市场规划和产品规划的细分市场中，从多个维度，不同的权重来分析需求。</a:t>
            </a:r>
          </a:p>
        </p:txBody>
      </p:sp>
      <p:sp>
        <p:nvSpPr>
          <p:cNvPr id="5" name="Rectangle 3">
            <a:extLst>
              <a:ext uri="{FF2B5EF4-FFF2-40B4-BE49-F238E27FC236}">
                <a16:creationId xmlns:a16="http://schemas.microsoft.com/office/drawing/2014/main" id="{7C389CD1-6177-4505-A0FD-F25E577A4267}"/>
              </a:ext>
            </a:extLst>
          </p:cNvPr>
          <p:cNvSpPr txBox="1">
            <a:spLocks noChangeArrowheads="1"/>
          </p:cNvSpPr>
          <p:nvPr/>
        </p:nvSpPr>
        <p:spPr bwMode="auto">
          <a:xfrm>
            <a:off x="831850" y="1920875"/>
            <a:ext cx="3584575" cy="3300413"/>
          </a:xfrm>
          <a:prstGeom prst="rect">
            <a:avLst/>
          </a:prstGeom>
          <a:noFill/>
          <a:ln w="9525">
            <a:noFill/>
            <a:miter lim="800000"/>
            <a:headEnd/>
            <a:tailEnd/>
          </a:ln>
          <a:effectLst>
            <a:outerShdw blurRad="63500" sx="102000" sy="102000" algn="ctr" rotWithShape="0">
              <a:prstClr val="black">
                <a:alpha val="40000"/>
              </a:prstClr>
            </a:outerShdw>
          </a:effectLst>
        </p:spPr>
        <p:txBody>
          <a:bodyPr anchor="ctr"/>
          <a:lstStyle/>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产品价格（</a:t>
            </a:r>
            <a:r>
              <a:rPr lang="en-US" altLang="zh-CN" sz="1800" kern="0" dirty="0">
                <a:solidFill>
                  <a:schemeClr val="bg1">
                    <a:lumMod val="50000"/>
                  </a:schemeClr>
                </a:solidFill>
                <a:latin typeface="楷体" panose="02010609060101010101" pitchFamily="49" charset="-122"/>
                <a:ea typeface="楷体" panose="02010609060101010101" pitchFamily="49" charset="-122"/>
              </a:rPr>
              <a:t>Price</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A</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可获得性（</a:t>
            </a:r>
            <a:r>
              <a:rPr lang="en-US" altLang="zh-CN" sz="1800" kern="0" dirty="0">
                <a:solidFill>
                  <a:schemeClr val="bg1">
                    <a:lumMod val="50000"/>
                  </a:schemeClr>
                </a:solidFill>
                <a:latin typeface="楷体" panose="02010609060101010101" pitchFamily="49" charset="-122"/>
                <a:ea typeface="楷体" panose="02010609060101010101" pitchFamily="49" charset="-122"/>
              </a:rPr>
              <a:t>Availability</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P</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包装（</a:t>
            </a:r>
            <a:r>
              <a:rPr lang="en-US" altLang="zh-CN" sz="1800" kern="0" dirty="0">
                <a:solidFill>
                  <a:schemeClr val="bg1">
                    <a:lumMod val="50000"/>
                  </a:schemeClr>
                </a:solidFill>
                <a:latin typeface="楷体" panose="02010609060101010101" pitchFamily="49" charset="-122"/>
                <a:ea typeface="楷体" panose="02010609060101010101" pitchFamily="49" charset="-122"/>
              </a:rPr>
              <a:t>Packaging</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P</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性能（</a:t>
            </a:r>
            <a:r>
              <a:rPr lang="en-US" altLang="zh-CN" sz="1800" kern="0" dirty="0">
                <a:solidFill>
                  <a:schemeClr val="bg1">
                    <a:lumMod val="50000"/>
                  </a:schemeClr>
                </a:solidFill>
                <a:latin typeface="楷体" panose="02010609060101010101" pitchFamily="49" charset="-122"/>
                <a:ea typeface="楷体" panose="02010609060101010101" pitchFamily="49" charset="-122"/>
              </a:rPr>
              <a:t>Performance</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E</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易用性（</a:t>
            </a:r>
            <a:r>
              <a:rPr lang="en-US" altLang="zh-CN" sz="1800" kern="0" dirty="0">
                <a:solidFill>
                  <a:schemeClr val="bg1">
                    <a:lumMod val="50000"/>
                  </a:schemeClr>
                </a:solidFill>
                <a:latin typeface="楷体" panose="02010609060101010101" pitchFamily="49" charset="-122"/>
                <a:ea typeface="楷体" panose="02010609060101010101" pitchFamily="49" charset="-122"/>
              </a:rPr>
              <a:t>Easy to use</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A</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保证程度（</a:t>
            </a:r>
            <a:r>
              <a:rPr lang="en-US" altLang="zh-CN" sz="1800" kern="0" dirty="0">
                <a:solidFill>
                  <a:schemeClr val="bg1">
                    <a:lumMod val="50000"/>
                  </a:schemeClr>
                </a:solidFill>
                <a:latin typeface="楷体" panose="02010609060101010101" pitchFamily="49" charset="-122"/>
                <a:ea typeface="楷体" panose="02010609060101010101" pitchFamily="49" charset="-122"/>
              </a:rPr>
              <a:t>Assurances</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L</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生命周期成本（</a:t>
            </a:r>
            <a:r>
              <a:rPr lang="en-US" altLang="zh-CN" sz="1800" kern="0" dirty="0">
                <a:solidFill>
                  <a:schemeClr val="bg1">
                    <a:lumMod val="50000"/>
                  </a:schemeClr>
                </a:solidFill>
                <a:latin typeface="楷体" panose="02010609060101010101" pitchFamily="49" charset="-122"/>
                <a:ea typeface="楷体" panose="02010609060101010101" pitchFamily="49" charset="-122"/>
              </a:rPr>
              <a:t>Life         cycle of cost</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a:p>
            <a:pPr marL="380996" indent="-380996" eaLnBrk="1" hangingPunct="1">
              <a:spcBef>
                <a:spcPct val="20000"/>
              </a:spcBef>
              <a:buClr>
                <a:schemeClr val="bg1">
                  <a:lumMod val="50000"/>
                </a:schemeClr>
              </a:buClr>
              <a:buFont typeface="Wingdings" panose="05000000000000000000" pitchFamily="2" charset="2"/>
              <a:buChar char="l"/>
              <a:defRPr/>
            </a:pPr>
            <a:r>
              <a:rPr lang="en-US" altLang="zh-CN" sz="1800" b="1" kern="0" dirty="0">
                <a:latin typeface="Arial Black" panose="020B0A04020102020204" pitchFamily="34" charset="0"/>
                <a:ea typeface="楷体" panose="02010609060101010101" pitchFamily="49" charset="-122"/>
              </a:rPr>
              <a:t>S</a:t>
            </a:r>
            <a:r>
              <a:rPr lang="en-US" altLang="zh-CN" sz="1800" kern="0" dirty="0">
                <a:solidFill>
                  <a:schemeClr val="bg1">
                    <a:lumMod val="50000"/>
                  </a:schemeClr>
                </a:solidFill>
                <a:latin typeface="楷体" panose="02010609060101010101" pitchFamily="49" charset="-122"/>
                <a:ea typeface="楷体" panose="02010609060101010101" pitchFamily="49" charset="-122"/>
              </a:rPr>
              <a:t>-</a:t>
            </a:r>
            <a:r>
              <a:rPr lang="zh-CN" altLang="en-US" sz="1800" kern="0" dirty="0">
                <a:solidFill>
                  <a:schemeClr val="bg1">
                    <a:lumMod val="50000"/>
                  </a:schemeClr>
                </a:solidFill>
                <a:latin typeface="楷体" panose="02010609060101010101" pitchFamily="49" charset="-122"/>
                <a:ea typeface="楷体" panose="02010609060101010101" pitchFamily="49" charset="-122"/>
              </a:rPr>
              <a:t>社会接受程度（</a:t>
            </a:r>
            <a:r>
              <a:rPr lang="en-US" altLang="zh-CN" sz="1800" kern="0" dirty="0">
                <a:solidFill>
                  <a:schemeClr val="bg1">
                    <a:lumMod val="50000"/>
                  </a:schemeClr>
                </a:solidFill>
                <a:latin typeface="楷体" panose="02010609060101010101" pitchFamily="49" charset="-122"/>
                <a:ea typeface="楷体" panose="02010609060101010101" pitchFamily="49" charset="-122"/>
              </a:rPr>
              <a:t>Social acceptance</a:t>
            </a:r>
            <a:r>
              <a:rPr lang="zh-CN" altLang="en-US" sz="1800" kern="0" dirty="0">
                <a:solidFill>
                  <a:schemeClr val="bg1">
                    <a:lumMod val="50000"/>
                  </a:schemeClr>
                </a:solidFill>
                <a:latin typeface="楷体" panose="02010609060101010101" pitchFamily="49" charset="-122"/>
                <a:ea typeface="楷体" panose="02010609060101010101" pitchFamily="49" charset="-122"/>
              </a:rPr>
              <a:t>）</a:t>
            </a:r>
          </a:p>
        </p:txBody>
      </p:sp>
      <p:pic>
        <p:nvPicPr>
          <p:cNvPr id="4" name="图片 3">
            <a:extLst>
              <a:ext uri="{FF2B5EF4-FFF2-40B4-BE49-F238E27FC236}">
                <a16:creationId xmlns:a16="http://schemas.microsoft.com/office/drawing/2014/main" id="{9F9B5221-14AB-4BD9-ACB2-072BF5E75FC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88435" y="2047061"/>
            <a:ext cx="5200079" cy="3048040"/>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DF2848BA-169B-4BBE-BAEF-808FED914EAD}"/>
              </a:ext>
            </a:extLst>
          </p:cNvPr>
          <p:cNvSpPr>
            <a:spLocks noGrp="1"/>
          </p:cNvSpPr>
          <p:nvPr>
            <p:ph type="title"/>
          </p:nvPr>
        </p:nvSpPr>
        <p:spPr/>
        <p:txBody>
          <a:bodyPr/>
          <a:lstStyle/>
          <a:p>
            <a:r>
              <a:rPr lang="zh-CN" altLang="en-US" dirty="0"/>
              <a:t>进一步分析和表达用户需求</a:t>
            </a:r>
          </a:p>
        </p:txBody>
      </p:sp>
      <p:pic>
        <p:nvPicPr>
          <p:cNvPr id="250" name="Picture 4" descr="查看源图像">
            <a:extLst>
              <a:ext uri="{FF2B5EF4-FFF2-40B4-BE49-F238E27FC236}">
                <a16:creationId xmlns:a16="http://schemas.microsoft.com/office/drawing/2014/main" id="{E1516C30-8BA8-4F62-8889-F285D18AD1E6}"/>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223515" y="2441672"/>
            <a:ext cx="3882435" cy="2792092"/>
          </a:xfrm>
          <a:prstGeom prst="rect">
            <a:avLst/>
          </a:prstGeom>
          <a:noFill/>
          <a:extLst>
            <a:ext uri="{909E8E84-426E-40DD-AFC4-6F175D3DCCD1}">
              <a14:hiddenFill xmlns:a14="http://schemas.microsoft.com/office/drawing/2010/main">
                <a:solidFill>
                  <a:srgbClr val="FFFFFF"/>
                </a:solidFill>
              </a14:hiddenFill>
            </a:ext>
          </a:extLst>
        </p:spPr>
      </p:pic>
      <p:sp>
        <p:nvSpPr>
          <p:cNvPr id="251" name="Rectangle 3">
            <a:extLst>
              <a:ext uri="{FF2B5EF4-FFF2-40B4-BE49-F238E27FC236}">
                <a16:creationId xmlns:a16="http://schemas.microsoft.com/office/drawing/2014/main" id="{F122B7B6-AD35-4298-A388-E7214ED72525}"/>
              </a:ext>
            </a:extLst>
          </p:cNvPr>
          <p:cNvSpPr>
            <a:spLocks noGrp="1" noChangeArrowheads="1"/>
          </p:cNvSpPr>
          <p:nvPr>
            <p:ph sz="quarter" idx="10"/>
          </p:nvPr>
        </p:nvSpPr>
        <p:spPr>
          <a:xfrm>
            <a:off x="687388" y="769938"/>
            <a:ext cx="8857107" cy="155978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24899" indent="-342900" defTabSz="1014227" eaLnBrk="1" hangingPunct="1">
              <a:lnSpc>
                <a:spcPct val="130000"/>
              </a:lnSpc>
              <a:buSzPct val="100000"/>
              <a:defRPr/>
            </a:pPr>
            <a:r>
              <a:rPr lang="en-US" altLang="zh-CN" sz="2400" dirty="0">
                <a:solidFill>
                  <a:schemeClr val="tx1"/>
                </a:solidFill>
                <a:highlight>
                  <a:srgbClr val="FFFF00"/>
                </a:highlight>
              </a:rPr>
              <a:t>SA</a:t>
            </a:r>
            <a:r>
              <a:rPr lang="zh-CN" altLang="en-US" sz="2400" dirty="0">
                <a:solidFill>
                  <a:schemeClr val="tx1"/>
                </a:solidFill>
                <a:highlight>
                  <a:srgbClr val="FFFF00"/>
                </a:highlight>
              </a:rPr>
              <a:t>自顶向下的结构化分析方法（</a:t>
            </a:r>
            <a:r>
              <a:rPr lang="en-US" altLang="zh-CN" sz="2400" dirty="0">
                <a:solidFill>
                  <a:schemeClr val="tx1"/>
                </a:solidFill>
                <a:highlight>
                  <a:srgbClr val="FFFF00"/>
                </a:highlight>
              </a:rPr>
              <a:t>Structured Analysis</a:t>
            </a:r>
            <a:r>
              <a:rPr lang="zh-CN" altLang="en-US" sz="2400" dirty="0">
                <a:solidFill>
                  <a:schemeClr val="tx1"/>
                </a:solidFill>
                <a:highlight>
                  <a:srgbClr val="FFFF00"/>
                </a:highlight>
              </a:rPr>
              <a:t>）</a:t>
            </a:r>
          </a:p>
          <a:p>
            <a:pPr marL="380996" indent="-380996" defTabSz="1014227" eaLnBrk="1" hangingPunct="1">
              <a:lnSpc>
                <a:spcPct val="130000"/>
              </a:lnSpc>
              <a:defRPr/>
            </a:pPr>
            <a:r>
              <a:rPr lang="en-US" altLang="zh-CN" sz="2400" dirty="0">
                <a:solidFill>
                  <a:schemeClr val="tx1"/>
                </a:solidFill>
                <a:highlight>
                  <a:srgbClr val="FFFF00"/>
                </a:highlight>
              </a:rPr>
              <a:t>SA</a:t>
            </a:r>
            <a:r>
              <a:rPr lang="zh-CN" altLang="en-US" sz="2400" dirty="0">
                <a:solidFill>
                  <a:schemeClr val="tx1"/>
                </a:solidFill>
                <a:highlight>
                  <a:srgbClr val="FFFF00"/>
                </a:highlight>
              </a:rPr>
              <a:t>方法从最上层的系统组织机构入手，采用逐层分解的方式分析系统，并用数据流图和数据字典描述系统</a:t>
            </a:r>
          </a:p>
        </p:txBody>
      </p:sp>
      <p:pic>
        <p:nvPicPr>
          <p:cNvPr id="3074" name="Picture 2" descr="查看源图像">
            <a:extLst>
              <a:ext uri="{FF2B5EF4-FFF2-40B4-BE49-F238E27FC236}">
                <a16:creationId xmlns:a16="http://schemas.microsoft.com/office/drawing/2014/main" id="{0240EDBC-2634-4C8C-8756-D860FB54E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72" y="2369076"/>
            <a:ext cx="5784730" cy="3345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BE47C28-4E24-4373-82CB-CDA01EC64EF5}"/>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highlight>
                  <a:srgbClr val="FFFF00"/>
                </a:highlight>
              </a:rPr>
              <a:t>数据字典的用途</a:t>
            </a:r>
          </a:p>
        </p:txBody>
      </p:sp>
      <p:sp>
        <p:nvSpPr>
          <p:cNvPr id="453635" name="Rectangle 3">
            <a:extLst>
              <a:ext uri="{FF2B5EF4-FFF2-40B4-BE49-F238E27FC236}">
                <a16:creationId xmlns:a16="http://schemas.microsoft.com/office/drawing/2014/main" id="{82AB5272-141B-47FE-8A65-887807BCD681}"/>
              </a:ext>
            </a:extLst>
          </p:cNvPr>
          <p:cNvSpPr>
            <a:spLocks noGrp="1" noChangeArrowheads="1"/>
          </p:cNvSpPr>
          <p:nvPr>
            <p:ph sz="quarter" idx="10"/>
          </p:nvPr>
        </p:nvSpPr>
        <p:spPr>
          <a:xfrm>
            <a:off x="687388" y="769938"/>
            <a:ext cx="9001125" cy="201305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是各类数据描述的集合</a:t>
            </a:r>
          </a:p>
          <a:p>
            <a:pPr marL="380996" indent="-380996" defTabSz="1014227" eaLnBrk="1" hangingPunct="1">
              <a:lnSpc>
                <a:spcPct val="130000"/>
              </a:lnSpc>
              <a:defRPr/>
            </a:pPr>
            <a:r>
              <a:rPr lang="zh-CN" altLang="en-US" dirty="0">
                <a:solidFill>
                  <a:schemeClr val="tx1"/>
                </a:solidFill>
              </a:rPr>
              <a:t>是进行详细的数据收集和数据分析所获得的主要结果</a:t>
            </a:r>
          </a:p>
          <a:p>
            <a:pPr marL="380996" indent="-380996" defTabSz="1014227" eaLnBrk="1" hangingPunct="1">
              <a:lnSpc>
                <a:spcPct val="130000"/>
              </a:lnSpc>
              <a:defRPr/>
            </a:pPr>
            <a:r>
              <a:rPr lang="zh-CN" altLang="en-US" dirty="0">
                <a:solidFill>
                  <a:schemeClr val="tx1"/>
                </a:solidFill>
              </a:rPr>
              <a:t>在数据库设计中占有很重要的地位</a:t>
            </a:r>
          </a:p>
          <a:p>
            <a:pPr marL="380996" indent="-380996" defTabSz="1014227" eaLnBrk="1" hangingPunct="1">
              <a:lnSpc>
                <a:spcPct val="130000"/>
              </a:lnSpc>
              <a:defRPr/>
            </a:pPr>
            <a:endParaRPr lang="en-US" altLang="zh-CN" dirty="0">
              <a:solidFill>
                <a:schemeClr val="tx1"/>
              </a:solidFill>
            </a:endParaRPr>
          </a:p>
        </p:txBody>
      </p:sp>
      <p:pic>
        <p:nvPicPr>
          <p:cNvPr id="35844" name="图片 4">
            <a:extLst>
              <a:ext uri="{FF2B5EF4-FFF2-40B4-BE49-F238E27FC236}">
                <a16:creationId xmlns:a16="http://schemas.microsoft.com/office/drawing/2014/main" id="{5340359B-233F-4788-8D1A-01B6E3756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725" y="2451100"/>
            <a:ext cx="3024188"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E24D44D-E888-4DB1-A555-43DED25408FE}"/>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数据字典的内容</a:t>
            </a:r>
          </a:p>
        </p:txBody>
      </p:sp>
      <p:sp>
        <p:nvSpPr>
          <p:cNvPr id="454659" name="Rectangle 3">
            <a:extLst>
              <a:ext uri="{FF2B5EF4-FFF2-40B4-BE49-F238E27FC236}">
                <a16:creationId xmlns:a16="http://schemas.microsoft.com/office/drawing/2014/main" id="{24D4AF0C-F40B-487E-919F-EE33F0C81CD4}"/>
              </a:ext>
            </a:extLst>
          </p:cNvPr>
          <p:cNvSpPr>
            <a:spLocks noGrp="1" noChangeArrowheads="1"/>
          </p:cNvSpPr>
          <p:nvPr>
            <p:ph sz="quarter" idx="10"/>
          </p:nvPr>
        </p:nvSpPr>
        <p:spPr>
          <a:xfrm>
            <a:off x="687388" y="769938"/>
            <a:ext cx="5400723" cy="429983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defTabSz="1014227" eaLnBrk="1" hangingPunct="1">
              <a:lnSpc>
                <a:spcPct val="130000"/>
              </a:lnSpc>
              <a:defRPr/>
            </a:pPr>
            <a:r>
              <a:rPr lang="zh-CN" altLang="en-US" dirty="0">
                <a:solidFill>
                  <a:schemeClr val="tx1"/>
                </a:solidFill>
              </a:rPr>
              <a:t>数据字典的内容</a:t>
            </a:r>
          </a:p>
          <a:p>
            <a:pPr marL="801688" lvl="2" indent="-357188" defTabSz="1014227" eaLnBrk="1" hangingPunct="1">
              <a:lnSpc>
                <a:spcPct val="130000"/>
              </a:lnSpc>
              <a:buSzPct val="60000"/>
              <a:buFont typeface="Wingdings" panose="05000000000000000000" pitchFamily="2" charset="2"/>
              <a:buChar char="n"/>
              <a:defRPr/>
            </a:pPr>
            <a:r>
              <a:rPr lang="zh-CN" altLang="en-US" sz="1600" dirty="0">
                <a:solidFill>
                  <a:schemeClr val="tx1"/>
                </a:solidFill>
              </a:rPr>
              <a:t>数据项</a:t>
            </a:r>
          </a:p>
          <a:p>
            <a:pPr marL="801688" lvl="2" indent="-357188" defTabSz="1014227" eaLnBrk="1" hangingPunct="1">
              <a:lnSpc>
                <a:spcPct val="130000"/>
              </a:lnSpc>
              <a:buSzPct val="60000"/>
              <a:buFont typeface="Wingdings" panose="05000000000000000000" pitchFamily="2" charset="2"/>
              <a:buChar char="n"/>
              <a:defRPr/>
            </a:pPr>
            <a:r>
              <a:rPr lang="zh-CN" altLang="en-US" sz="1600" dirty="0">
                <a:solidFill>
                  <a:schemeClr val="tx1"/>
                </a:solidFill>
              </a:rPr>
              <a:t>数据结构</a:t>
            </a:r>
          </a:p>
          <a:p>
            <a:pPr marL="801688" lvl="2" indent="-357188" defTabSz="1014227" eaLnBrk="1" hangingPunct="1">
              <a:lnSpc>
                <a:spcPct val="130000"/>
              </a:lnSpc>
              <a:buSzPct val="60000"/>
              <a:buFont typeface="Wingdings" panose="05000000000000000000" pitchFamily="2" charset="2"/>
              <a:buChar char="n"/>
              <a:defRPr/>
            </a:pPr>
            <a:r>
              <a:rPr lang="zh-CN" altLang="en-US" sz="1600" dirty="0">
                <a:solidFill>
                  <a:schemeClr val="tx1"/>
                </a:solidFill>
              </a:rPr>
              <a:t>数据流</a:t>
            </a:r>
          </a:p>
          <a:p>
            <a:pPr marL="801688" lvl="2" indent="-357188" defTabSz="1014227" eaLnBrk="1" hangingPunct="1">
              <a:lnSpc>
                <a:spcPct val="130000"/>
              </a:lnSpc>
              <a:buSzPct val="60000"/>
              <a:buFont typeface="Wingdings" panose="05000000000000000000" pitchFamily="2" charset="2"/>
              <a:buChar char="n"/>
              <a:defRPr/>
            </a:pPr>
            <a:r>
              <a:rPr lang="zh-CN" altLang="en-US" sz="1600" dirty="0">
                <a:solidFill>
                  <a:schemeClr val="tx1"/>
                </a:solidFill>
              </a:rPr>
              <a:t>数据存储</a:t>
            </a:r>
          </a:p>
          <a:p>
            <a:pPr marL="801688" lvl="2" indent="-357188" defTabSz="1014227" eaLnBrk="1" hangingPunct="1">
              <a:lnSpc>
                <a:spcPct val="130000"/>
              </a:lnSpc>
              <a:buSzPct val="60000"/>
              <a:buFont typeface="Wingdings" panose="05000000000000000000" pitchFamily="2" charset="2"/>
              <a:buChar char="n"/>
              <a:defRPr/>
            </a:pPr>
            <a:r>
              <a:rPr lang="zh-CN" altLang="en-US" sz="1600" dirty="0">
                <a:solidFill>
                  <a:schemeClr val="tx1"/>
                </a:solidFill>
              </a:rPr>
              <a:t>处理过程</a:t>
            </a:r>
          </a:p>
          <a:p>
            <a:pPr marL="357188" indent="-357188" defTabSz="1014227" eaLnBrk="1" hangingPunct="1">
              <a:lnSpc>
                <a:spcPct val="130000"/>
              </a:lnSpc>
              <a:defRPr/>
            </a:pPr>
            <a:r>
              <a:rPr lang="zh-CN" altLang="en-US" dirty="0">
                <a:solidFill>
                  <a:schemeClr val="tx1"/>
                </a:solidFill>
                <a:highlight>
                  <a:srgbClr val="FFFF00"/>
                </a:highlight>
              </a:rPr>
              <a:t>数据项是数据的最小组成单位</a:t>
            </a:r>
          </a:p>
          <a:p>
            <a:pPr marL="357188" indent="-357188" defTabSz="1014227" eaLnBrk="1" hangingPunct="1">
              <a:lnSpc>
                <a:spcPct val="130000"/>
              </a:lnSpc>
              <a:defRPr/>
            </a:pPr>
            <a:r>
              <a:rPr lang="zh-CN" altLang="en-US" dirty="0">
                <a:solidFill>
                  <a:schemeClr val="tx1"/>
                </a:solidFill>
              </a:rPr>
              <a:t>若干个数据项可以组成一个数据结构</a:t>
            </a:r>
          </a:p>
          <a:p>
            <a:pPr marL="357188" indent="-357188" defTabSz="1014227" eaLnBrk="1" hangingPunct="1">
              <a:lnSpc>
                <a:spcPct val="130000"/>
              </a:lnSpc>
              <a:defRPr/>
            </a:pPr>
            <a:r>
              <a:rPr lang="zh-CN" altLang="en-US" dirty="0">
                <a:solidFill>
                  <a:schemeClr val="tx1"/>
                </a:solidFill>
              </a:rPr>
              <a:t>数据字典通过对数据项和数据结构的定义来描述数据流、数据存储的逻辑内容</a:t>
            </a:r>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B6902A-AC16-4D53-B233-5444548F09E6}"/>
              </a:ext>
            </a:extLst>
          </p:cNvPr>
          <p:cNvSpPr/>
          <p:nvPr/>
        </p:nvSpPr>
        <p:spPr>
          <a:xfrm>
            <a:off x="758610" y="890644"/>
            <a:ext cx="4393400"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Rectangle 4">
            <a:extLst>
              <a:ext uri="{FF2B5EF4-FFF2-40B4-BE49-F238E27FC236}">
                <a16:creationId xmlns:a16="http://schemas.microsoft.com/office/drawing/2014/main" id="{45AA0CAF-27CC-4D20-8102-7E927C68343C}"/>
              </a:ext>
            </a:extLst>
          </p:cNvPr>
          <p:cNvSpPr/>
          <p:nvPr/>
        </p:nvSpPr>
        <p:spPr>
          <a:xfrm>
            <a:off x="5220772" y="890644"/>
            <a:ext cx="4936768"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37890" name="Rectangle 2">
            <a:extLst>
              <a:ext uri="{FF2B5EF4-FFF2-40B4-BE49-F238E27FC236}">
                <a16:creationId xmlns:a16="http://schemas.microsoft.com/office/drawing/2014/main" id="{806E2F52-75C3-4E20-A5B6-B155D61F00A2}"/>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数据项</a:t>
            </a:r>
          </a:p>
        </p:txBody>
      </p:sp>
      <p:sp>
        <p:nvSpPr>
          <p:cNvPr id="455683" name="Rectangle 3">
            <a:extLst>
              <a:ext uri="{FF2B5EF4-FFF2-40B4-BE49-F238E27FC236}">
                <a16:creationId xmlns:a16="http://schemas.microsoft.com/office/drawing/2014/main" id="{16C84EE4-62BD-4ACE-9111-8424829FE15F}"/>
              </a:ext>
            </a:extLst>
          </p:cNvPr>
          <p:cNvSpPr>
            <a:spLocks noGrp="1" noChangeArrowheads="1"/>
          </p:cNvSpPr>
          <p:nvPr>
            <p:ph sz="quarter" idx="10"/>
          </p:nvPr>
        </p:nvSpPr>
        <p:spPr>
          <a:xfrm>
            <a:off x="1119560" y="1211431"/>
            <a:ext cx="3600400" cy="347819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50000"/>
              </a:lnSpc>
              <a:defRPr/>
            </a:pPr>
            <a:r>
              <a:rPr lang="zh-CN" altLang="en-US" sz="1800" b="0" dirty="0">
                <a:solidFill>
                  <a:schemeClr val="tx1"/>
                </a:solidFill>
                <a:highlight>
                  <a:srgbClr val="FFFF00"/>
                </a:highlight>
              </a:rPr>
              <a:t>数据项是不可再分的数据单位</a:t>
            </a:r>
          </a:p>
          <a:p>
            <a:pPr marL="380996" indent="-380996" defTabSz="1014227" eaLnBrk="1" hangingPunct="1">
              <a:lnSpc>
                <a:spcPct val="150000"/>
              </a:lnSpc>
              <a:defRPr/>
            </a:pPr>
            <a:r>
              <a:rPr lang="zh-CN" altLang="en-US" sz="1800" b="0" dirty="0">
                <a:solidFill>
                  <a:schemeClr val="tx1"/>
                </a:solidFill>
              </a:rPr>
              <a:t>数据项描述＝｛数据项名，数据项含义说明，别名，数据类型，长度，取值范围，取值含义，与其他数据项的逻辑关系｝</a:t>
            </a:r>
          </a:p>
          <a:p>
            <a:pPr marL="297733" indent="-315734" defTabSz="1014227" eaLnBrk="1" hangingPunct="1">
              <a:lnSpc>
                <a:spcPct val="150000"/>
              </a:lnSpc>
              <a:buSzPct val="60000"/>
              <a:defRPr/>
            </a:pPr>
            <a:r>
              <a:rPr lang="zh-CN" altLang="en-US" sz="1800" b="0" dirty="0">
                <a:solidFill>
                  <a:schemeClr val="tx1"/>
                </a:solidFill>
                <a:highlight>
                  <a:srgbClr val="FFFF00"/>
                </a:highlight>
              </a:rPr>
              <a:t>取值范围、与其他数据项的逻辑关系定义了数据的完整性约束条件</a:t>
            </a:r>
          </a:p>
        </p:txBody>
      </p:sp>
      <p:sp>
        <p:nvSpPr>
          <p:cNvPr id="4" name="Rectangle 3">
            <a:extLst>
              <a:ext uri="{FF2B5EF4-FFF2-40B4-BE49-F238E27FC236}">
                <a16:creationId xmlns:a16="http://schemas.microsoft.com/office/drawing/2014/main" id="{13D41241-6DAA-4660-B224-1A741D444E9C}"/>
              </a:ext>
            </a:extLst>
          </p:cNvPr>
          <p:cNvSpPr txBox="1">
            <a:spLocks noChangeArrowheads="1"/>
          </p:cNvSpPr>
          <p:nvPr/>
        </p:nvSpPr>
        <p:spPr>
          <a:xfrm>
            <a:off x="5872088" y="1211431"/>
            <a:ext cx="3932895" cy="35578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380996" indent="-380996" defTabSz="1014227" eaLnBrk="1" hangingPunct="1">
              <a:lnSpc>
                <a:spcPct val="150000"/>
              </a:lnSpc>
              <a:spcBef>
                <a:spcPct val="20000"/>
              </a:spcBef>
              <a:buFont typeface="Wingdings" panose="05000000000000000000" pitchFamily="2" charset="2"/>
              <a:buChar char="l"/>
              <a:defRPr sz="1800" b="0">
                <a:latin typeface="微软雅黑" panose="020B0503020204020204" pitchFamily="34" charset="-122"/>
                <a:ea typeface="微软雅黑" panose="020B0503020204020204" pitchFamily="34" charset="-122"/>
              </a:defRPr>
            </a:lvl1pPr>
            <a:lvl2pPr marL="822325" indent="-314325" defTabSz="1012825">
              <a:lnSpc>
                <a:spcPts val="2600"/>
              </a:lnSpc>
              <a:spcBef>
                <a:spcPct val="20000"/>
              </a:spcBef>
              <a:buFont typeface="Arial" panose="020B0604020202020204" pitchFamily="34" charset="0"/>
              <a:buChar char="–"/>
              <a:defRPr sz="1800" b="0">
                <a:solidFill>
                  <a:schemeClr val="bg1">
                    <a:lumMod val="50000"/>
                  </a:schemeClr>
                </a:solidFill>
                <a:latin typeface="华文中宋" panose="02010600040101010101" pitchFamily="2" charset="-122"/>
                <a:ea typeface="华文中宋" panose="02010600040101010101" pitchFamily="2" charset="-122"/>
              </a:defRPr>
            </a:lvl2pPr>
            <a:lvl3pPr marL="1266825" indent="-250825" defTabSz="1012825">
              <a:lnSpc>
                <a:spcPts val="2400"/>
              </a:lnSpc>
              <a:spcBef>
                <a:spcPct val="20000"/>
              </a:spcBef>
              <a:buFont typeface="Arial" panose="020B0604020202020204" pitchFamily="34" charset="0"/>
              <a:buChar char="•"/>
              <a:defRPr sz="1400">
                <a:latin typeface="幼圆" panose="02010509060101010101" pitchFamily="49" charset="-122"/>
                <a:ea typeface="幼圆" panose="02010509060101010101" pitchFamily="49" charset="-122"/>
              </a:defRPr>
            </a:lvl3pPr>
            <a:lvl4pPr marL="1774825" indent="-250825" defTabSz="1012825">
              <a:lnSpc>
                <a:spcPts val="2400"/>
              </a:lnSpc>
              <a:spcBef>
                <a:spcPct val="20000"/>
              </a:spcBef>
              <a:buFont typeface="Arial" panose="020B0604020202020204" pitchFamily="34" charset="0"/>
              <a:buChar char="–"/>
              <a:defRPr sz="1556">
                <a:latin typeface="+mn-lt"/>
                <a:ea typeface="+mn-ea"/>
              </a:defRPr>
            </a:lvl4pPr>
            <a:lvl5pPr marL="2282825" indent="-250825" defTabSz="1012825">
              <a:spcBef>
                <a:spcPct val="20000"/>
              </a:spcBef>
              <a:buFont typeface="Arial" panose="020B0604020202020204" pitchFamily="34" charset="0"/>
              <a:buChar char="»"/>
              <a:defRPr sz="2200">
                <a:latin typeface="+mn-lt"/>
                <a:ea typeface="+mn-ea"/>
              </a:defRPr>
            </a:lvl5pPr>
            <a:lvl6pPr marL="2793787" indent="-253981" defTabSz="1015922">
              <a:spcBef>
                <a:spcPct val="20000"/>
              </a:spcBef>
              <a:buFont typeface="Arial" pitchFamily="34" charset="0"/>
              <a:buChar char="•"/>
              <a:defRPr sz="2222">
                <a:latin typeface="+mn-lt"/>
                <a:ea typeface="+mn-ea"/>
              </a:defRPr>
            </a:lvl6pPr>
            <a:lvl7pPr marL="3301746" indent="-253981" defTabSz="1015922">
              <a:spcBef>
                <a:spcPct val="20000"/>
              </a:spcBef>
              <a:buFont typeface="Arial" pitchFamily="34" charset="0"/>
              <a:buChar char="•"/>
              <a:defRPr sz="2222">
                <a:latin typeface="+mn-lt"/>
                <a:ea typeface="+mn-ea"/>
              </a:defRPr>
            </a:lvl7pPr>
            <a:lvl8pPr marL="3809707" indent="-253981" defTabSz="1015922">
              <a:spcBef>
                <a:spcPct val="20000"/>
              </a:spcBef>
              <a:buFont typeface="Arial" pitchFamily="34" charset="0"/>
              <a:buChar char="•"/>
              <a:defRPr sz="2222">
                <a:latin typeface="+mn-lt"/>
                <a:ea typeface="+mn-ea"/>
              </a:defRPr>
            </a:lvl8pPr>
            <a:lvl9pPr marL="4317668" indent="-253981" defTabSz="1015922">
              <a:spcBef>
                <a:spcPct val="20000"/>
              </a:spcBef>
              <a:buFont typeface="Arial" pitchFamily="34" charset="0"/>
              <a:buChar char="•"/>
              <a:defRPr sz="2222">
                <a:latin typeface="+mn-lt"/>
                <a:ea typeface="+mn-ea"/>
              </a:defRPr>
            </a:lvl9pPr>
          </a:lstStyle>
          <a:p>
            <a:pPr marL="0" indent="0" algn="ctr">
              <a:lnSpc>
                <a:spcPct val="100000"/>
              </a:lnSpc>
              <a:buNone/>
            </a:pPr>
            <a:r>
              <a:rPr lang="zh-CN" altLang="en-US" dirty="0"/>
              <a:t>学号</a:t>
            </a:r>
            <a:r>
              <a:rPr lang="en-US" altLang="zh-CN" dirty="0"/>
              <a:t>200431070106</a:t>
            </a:r>
          </a:p>
          <a:p>
            <a:pPr marL="0" indent="0" algn="ctr">
              <a:lnSpc>
                <a:spcPct val="100000"/>
              </a:lnSpc>
              <a:buNone/>
            </a:pPr>
            <a:endParaRPr lang="zh-CN" altLang="en-US" dirty="0"/>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数据项：　学号</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含义说明：唯一标识每个学生</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别名：学生编号</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类型：字符型</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长度：</a:t>
            </a:r>
            <a:r>
              <a:rPr lang="en-US" altLang="zh-CN" sz="1600" dirty="0">
                <a:latin typeface="华文中宋" panose="02010600040101010101" pitchFamily="2" charset="-122"/>
                <a:ea typeface="华文中宋" panose="02010600040101010101" pitchFamily="2" charset="-122"/>
              </a:rPr>
              <a:t>12</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取值范围：</a:t>
            </a:r>
            <a:r>
              <a:rPr lang="en-US" altLang="zh-CN" sz="1600" dirty="0">
                <a:latin typeface="华文中宋" panose="02010600040101010101" pitchFamily="2" charset="-122"/>
                <a:ea typeface="华文中宋" panose="02010600040101010101" pitchFamily="2" charset="-122"/>
              </a:rPr>
              <a:t>000000000000</a:t>
            </a:r>
            <a:r>
              <a:rPr lang="zh-CN" altLang="en-US" sz="1600" dirty="0">
                <a:latin typeface="华文中宋" panose="02010600040101010101" pitchFamily="2" charset="-122"/>
                <a:ea typeface="华文中宋" panose="02010600040101010101" pitchFamily="2" charset="-122"/>
              </a:rPr>
              <a:t>至</a:t>
            </a:r>
            <a:r>
              <a:rPr lang="en-US" altLang="zh-CN" sz="1600" dirty="0">
                <a:latin typeface="华文中宋" panose="02010600040101010101" pitchFamily="2" charset="-122"/>
                <a:ea typeface="华文中宋" panose="02010600040101010101" pitchFamily="2" charset="-122"/>
              </a:rPr>
              <a:t>999999999999</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取值含义：前四位标别该学生所在年级，后八位按顺序编号</a:t>
            </a:r>
          </a:p>
          <a:p>
            <a:pPr>
              <a:lnSpc>
                <a:spcPct val="100000"/>
              </a:lnSpc>
              <a:buFont typeface="Arial" panose="020B0604020202020204" pitchFamily="34" charset="0"/>
              <a:buChar char="•"/>
            </a:pPr>
            <a:r>
              <a:rPr lang="zh-CN" altLang="en-US" sz="1600" dirty="0">
                <a:latin typeface="华文中宋" panose="02010600040101010101" pitchFamily="2" charset="-122"/>
                <a:ea typeface="华文中宋" panose="02010600040101010101" pitchFamily="2" charset="-122"/>
              </a:rPr>
              <a:t>与其他数据项的逻辑关系：</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61D411A-5D9B-4BEB-9297-B66C02F89896}"/>
              </a:ext>
            </a:extLst>
          </p:cNvPr>
          <p:cNvSpPr/>
          <p:nvPr/>
        </p:nvSpPr>
        <p:spPr>
          <a:xfrm>
            <a:off x="768760" y="769268"/>
            <a:ext cx="9391240" cy="192082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 name="Rectangle 4">
            <a:extLst>
              <a:ext uri="{FF2B5EF4-FFF2-40B4-BE49-F238E27FC236}">
                <a16:creationId xmlns:a16="http://schemas.microsoft.com/office/drawing/2014/main" id="{A65801C5-48C3-4768-9C91-686CED45E93F}"/>
              </a:ext>
            </a:extLst>
          </p:cNvPr>
          <p:cNvSpPr/>
          <p:nvPr/>
        </p:nvSpPr>
        <p:spPr>
          <a:xfrm>
            <a:off x="768760" y="2762097"/>
            <a:ext cx="9391240" cy="295254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39938" name="Rectangle 2">
            <a:extLst>
              <a:ext uri="{FF2B5EF4-FFF2-40B4-BE49-F238E27FC236}">
                <a16:creationId xmlns:a16="http://schemas.microsoft.com/office/drawing/2014/main" id="{2E313ABF-0270-4018-92FB-4F9807D5FA1A}"/>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数据结构</a:t>
            </a:r>
          </a:p>
        </p:txBody>
      </p:sp>
      <p:sp>
        <p:nvSpPr>
          <p:cNvPr id="456707" name="Rectangle 3">
            <a:extLst>
              <a:ext uri="{FF2B5EF4-FFF2-40B4-BE49-F238E27FC236}">
                <a16:creationId xmlns:a16="http://schemas.microsoft.com/office/drawing/2014/main" id="{9119E31E-1385-4B39-9563-DF1A61714100}"/>
              </a:ext>
            </a:extLst>
          </p:cNvPr>
          <p:cNvSpPr>
            <a:spLocks noGrp="1" noChangeArrowheads="1"/>
          </p:cNvSpPr>
          <p:nvPr>
            <p:ph sz="quarter" idx="10"/>
          </p:nvPr>
        </p:nvSpPr>
        <p:spPr>
          <a:xfrm>
            <a:off x="1047552" y="841276"/>
            <a:ext cx="8969375" cy="177689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2000" b="0" dirty="0">
                <a:solidFill>
                  <a:schemeClr val="tx1"/>
                </a:solidFill>
              </a:rPr>
              <a:t>数据结构反映了数据之间的组合关系。</a:t>
            </a:r>
          </a:p>
          <a:p>
            <a:pPr marL="380996" indent="-380996" defTabSz="1014227" eaLnBrk="1" hangingPunct="1">
              <a:lnSpc>
                <a:spcPct val="130000"/>
              </a:lnSpc>
              <a:defRPr/>
            </a:pPr>
            <a:r>
              <a:rPr lang="zh-CN" altLang="en-US" sz="2000" b="0" dirty="0">
                <a:solidFill>
                  <a:schemeClr val="tx1"/>
                </a:solidFill>
                <a:highlight>
                  <a:srgbClr val="FFFF00"/>
                </a:highlight>
              </a:rPr>
              <a:t> 一个数据结构可以由若干个数据项组成，也可以由若干个数据结构组成，或由若干个数据项和数据结构混合组成。</a:t>
            </a:r>
          </a:p>
          <a:p>
            <a:pPr marL="380996" indent="-380996" defTabSz="1014227" eaLnBrk="1" hangingPunct="1">
              <a:lnSpc>
                <a:spcPct val="130000"/>
              </a:lnSpc>
              <a:defRPr/>
            </a:pPr>
            <a:r>
              <a:rPr lang="zh-CN" altLang="en-US" sz="2000" b="0" dirty="0">
                <a:solidFill>
                  <a:schemeClr val="tx1"/>
                </a:solidFill>
              </a:rPr>
              <a:t> 对数据结构描述＝｛数据结构名，含义说明，组成</a:t>
            </a:r>
            <a:r>
              <a:rPr lang="en-US" altLang="zh-CN" sz="2000" b="0" dirty="0">
                <a:solidFill>
                  <a:schemeClr val="tx1"/>
                </a:solidFill>
              </a:rPr>
              <a:t>:</a:t>
            </a:r>
            <a:r>
              <a:rPr lang="zh-CN" altLang="en-US" sz="2000" b="0" dirty="0">
                <a:solidFill>
                  <a:schemeClr val="tx1"/>
                </a:solidFill>
              </a:rPr>
              <a:t>｛数据项或数据结构｝｝</a:t>
            </a:r>
          </a:p>
        </p:txBody>
      </p:sp>
      <p:sp>
        <p:nvSpPr>
          <p:cNvPr id="6" name="Rectangle 3">
            <a:extLst>
              <a:ext uri="{FF2B5EF4-FFF2-40B4-BE49-F238E27FC236}">
                <a16:creationId xmlns:a16="http://schemas.microsoft.com/office/drawing/2014/main" id="{27123007-96D3-400B-95CD-8FADA7E8B79B}"/>
              </a:ext>
            </a:extLst>
          </p:cNvPr>
          <p:cNvSpPr txBox="1">
            <a:spLocks noChangeArrowheads="1"/>
          </p:cNvSpPr>
          <p:nvPr/>
        </p:nvSpPr>
        <p:spPr>
          <a:xfrm>
            <a:off x="1191568" y="3387588"/>
            <a:ext cx="3189348" cy="16176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defTabSz="1014227" eaLnBrk="1" hangingPunct="1">
              <a:lnSpc>
                <a:spcPct val="130000"/>
              </a:lnSpc>
              <a:buNone/>
              <a:defRPr/>
            </a:pPr>
            <a:r>
              <a:rPr lang="zh-CN" altLang="en-US" sz="2400" dirty="0">
                <a:solidFill>
                  <a:schemeClr val="tx1"/>
                </a:solidFill>
              </a:rPr>
              <a:t>学生：</a:t>
            </a:r>
            <a:r>
              <a:rPr lang="zh-CN" altLang="en-US" sz="1800" b="0" dirty="0">
                <a:solidFill>
                  <a:schemeClr val="tx1"/>
                </a:solidFill>
              </a:rPr>
              <a:t>是宿舍管理子系统的主体数据结构，定义了一个学生的有关信息，主要数据项组成如右：</a:t>
            </a:r>
          </a:p>
        </p:txBody>
      </p:sp>
      <p:grpSp>
        <p:nvGrpSpPr>
          <p:cNvPr id="9" name="组合 8">
            <a:extLst>
              <a:ext uri="{FF2B5EF4-FFF2-40B4-BE49-F238E27FC236}">
                <a16:creationId xmlns:a16="http://schemas.microsoft.com/office/drawing/2014/main" id="{C9EDB210-0F64-4A2B-8AB2-FF4F08A7A688}"/>
              </a:ext>
            </a:extLst>
          </p:cNvPr>
          <p:cNvGrpSpPr/>
          <p:nvPr/>
        </p:nvGrpSpPr>
        <p:grpSpPr>
          <a:xfrm>
            <a:off x="4863977" y="2952264"/>
            <a:ext cx="4812962" cy="2556000"/>
            <a:chOff x="3113588" y="3492438"/>
            <a:chExt cx="4221458" cy="2210506"/>
          </a:xfrm>
        </p:grpSpPr>
        <p:pic>
          <p:nvPicPr>
            <p:cNvPr id="3" name="图片 2">
              <a:extLst>
                <a:ext uri="{FF2B5EF4-FFF2-40B4-BE49-F238E27FC236}">
                  <a16:creationId xmlns:a16="http://schemas.microsoft.com/office/drawing/2014/main" id="{814ED71B-CF49-4100-9036-B05B961530BB}"/>
                </a:ext>
              </a:extLst>
            </p:cNvPr>
            <p:cNvPicPr>
              <a:picLocks/>
            </p:cNvPicPr>
            <p:nvPr/>
          </p:nvPicPr>
          <p:blipFill>
            <a:blip r:embed="rId2"/>
            <a:stretch>
              <a:fillRect/>
            </a:stretch>
          </p:blipFill>
          <p:spPr>
            <a:xfrm>
              <a:off x="3113588" y="3492438"/>
              <a:ext cx="1294602" cy="2210506"/>
            </a:xfrm>
            <a:prstGeom prst="rect">
              <a:avLst/>
            </a:prstGeom>
          </p:spPr>
        </p:pic>
        <p:pic>
          <p:nvPicPr>
            <p:cNvPr id="7" name="图片 6">
              <a:extLst>
                <a:ext uri="{FF2B5EF4-FFF2-40B4-BE49-F238E27FC236}">
                  <a16:creationId xmlns:a16="http://schemas.microsoft.com/office/drawing/2014/main" id="{BE89EF9F-68E4-4674-8B1E-C3A5BAB455EA}"/>
                </a:ext>
              </a:extLst>
            </p:cNvPr>
            <p:cNvPicPr>
              <a:picLocks/>
            </p:cNvPicPr>
            <p:nvPr/>
          </p:nvPicPr>
          <p:blipFill>
            <a:blip r:embed="rId3"/>
            <a:stretch>
              <a:fillRect/>
            </a:stretch>
          </p:blipFill>
          <p:spPr>
            <a:xfrm>
              <a:off x="4577016" y="3492438"/>
              <a:ext cx="1294602" cy="2210506"/>
            </a:xfrm>
            <a:prstGeom prst="rect">
              <a:avLst/>
            </a:prstGeom>
          </p:spPr>
        </p:pic>
        <p:pic>
          <p:nvPicPr>
            <p:cNvPr id="8" name="图片 7">
              <a:extLst>
                <a:ext uri="{FF2B5EF4-FFF2-40B4-BE49-F238E27FC236}">
                  <a16:creationId xmlns:a16="http://schemas.microsoft.com/office/drawing/2014/main" id="{814A6DB4-6D96-4233-A6C8-1FDDC8E026C6}"/>
                </a:ext>
              </a:extLst>
            </p:cNvPr>
            <p:cNvPicPr>
              <a:picLocks/>
            </p:cNvPicPr>
            <p:nvPr/>
          </p:nvPicPr>
          <p:blipFill>
            <a:blip r:embed="rId4"/>
            <a:stretch>
              <a:fillRect/>
            </a:stretch>
          </p:blipFill>
          <p:spPr>
            <a:xfrm>
              <a:off x="6040444" y="3492438"/>
              <a:ext cx="1294602" cy="2210506"/>
            </a:xfrm>
            <a:prstGeom prst="rect">
              <a:avLst/>
            </a:prstGeom>
          </p:spPr>
        </p:pic>
      </p:gr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35399F31-AFFD-45CC-9CA8-057828B7A1E4}"/>
              </a:ext>
            </a:extLst>
          </p:cNvPr>
          <p:cNvSpPr/>
          <p:nvPr/>
        </p:nvSpPr>
        <p:spPr>
          <a:xfrm>
            <a:off x="758610" y="895872"/>
            <a:ext cx="4393400"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 name="Rectangle 4">
            <a:extLst>
              <a:ext uri="{FF2B5EF4-FFF2-40B4-BE49-F238E27FC236}">
                <a16:creationId xmlns:a16="http://schemas.microsoft.com/office/drawing/2014/main" id="{771C3CD5-3B96-4BA2-B5AE-8A5AEF0E4F30}"/>
              </a:ext>
            </a:extLst>
          </p:cNvPr>
          <p:cNvSpPr/>
          <p:nvPr/>
        </p:nvSpPr>
        <p:spPr>
          <a:xfrm>
            <a:off x="5220772" y="890644"/>
            <a:ext cx="4936768"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1986" name="Rectangle 2">
            <a:extLst>
              <a:ext uri="{FF2B5EF4-FFF2-40B4-BE49-F238E27FC236}">
                <a16:creationId xmlns:a16="http://schemas.microsoft.com/office/drawing/2014/main" id="{BEAE8BE9-0FA3-4E73-98CD-21EA1920728D}"/>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数据流</a:t>
            </a:r>
          </a:p>
        </p:txBody>
      </p:sp>
      <p:sp>
        <p:nvSpPr>
          <p:cNvPr id="457731" name="Rectangle 3">
            <a:extLst>
              <a:ext uri="{FF2B5EF4-FFF2-40B4-BE49-F238E27FC236}">
                <a16:creationId xmlns:a16="http://schemas.microsoft.com/office/drawing/2014/main" id="{0A7A4CCD-1287-4F25-B1D5-39E253E845DD}"/>
              </a:ext>
            </a:extLst>
          </p:cNvPr>
          <p:cNvSpPr>
            <a:spLocks noGrp="1" noChangeArrowheads="1"/>
          </p:cNvSpPr>
          <p:nvPr>
            <p:ph sz="quarter" idx="10"/>
          </p:nvPr>
        </p:nvSpPr>
        <p:spPr>
          <a:xfrm>
            <a:off x="975420" y="1129308"/>
            <a:ext cx="4104580" cy="385368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1800" dirty="0">
                <a:solidFill>
                  <a:schemeClr val="tx1"/>
                </a:solidFill>
                <a:highlight>
                  <a:srgbClr val="FFFF00"/>
                </a:highlight>
              </a:rPr>
              <a:t>数据流是数据结构在系统内传输的</a:t>
            </a:r>
            <a:r>
              <a:rPr lang="zh-CN" altLang="en-US" sz="1800" dirty="0">
                <a:solidFill>
                  <a:srgbClr val="FF0000"/>
                </a:solidFill>
                <a:highlight>
                  <a:srgbClr val="FFFF00"/>
                </a:highlight>
              </a:rPr>
              <a:t>路径</a:t>
            </a:r>
            <a:r>
              <a:rPr lang="zh-CN" altLang="en-US" sz="1800" dirty="0">
                <a:solidFill>
                  <a:schemeClr val="tx1"/>
                </a:solidFill>
                <a:highlight>
                  <a:srgbClr val="FFFF00"/>
                </a:highlight>
              </a:rPr>
              <a:t>。</a:t>
            </a:r>
          </a:p>
          <a:p>
            <a:pPr marL="380996" indent="-380996" defTabSz="1014227" eaLnBrk="1" hangingPunct="1">
              <a:lnSpc>
                <a:spcPct val="130000"/>
              </a:lnSpc>
              <a:defRPr/>
            </a:pPr>
            <a:r>
              <a:rPr lang="zh-CN" altLang="en-US" sz="1800" dirty="0">
                <a:solidFill>
                  <a:schemeClr val="tx1"/>
                </a:solidFill>
              </a:rPr>
              <a:t>数据流描述＝｛数据流名，说明，数据流来源，数据流去向，组成</a:t>
            </a:r>
            <a:r>
              <a:rPr lang="en-US" altLang="zh-CN" sz="1800" dirty="0">
                <a:solidFill>
                  <a:schemeClr val="tx1"/>
                </a:solidFill>
              </a:rPr>
              <a:t>:</a:t>
            </a:r>
            <a:r>
              <a:rPr lang="zh-CN" altLang="en-US" sz="1800" dirty="0">
                <a:solidFill>
                  <a:schemeClr val="tx1"/>
                </a:solidFill>
              </a:rPr>
              <a:t>｛数据结构｝，平均流量，高峰期流量｝</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数据流来源：该数据流来自哪个过程</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数据流去向：该数据流将到哪个过程去</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rgbClr val="FF0000"/>
                </a:solidFill>
              </a:rPr>
              <a:t>平均流量</a:t>
            </a:r>
            <a:r>
              <a:rPr lang="zh-CN" altLang="en-US" sz="1400" dirty="0">
                <a:solidFill>
                  <a:schemeClr val="tx1"/>
                </a:solidFill>
              </a:rPr>
              <a:t>：单位时间（每天、每周、每月等）里的传输次数</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rgbClr val="FF0000"/>
                </a:solidFill>
              </a:rPr>
              <a:t>高峰期流量</a:t>
            </a:r>
            <a:r>
              <a:rPr lang="zh-CN" altLang="en-US" sz="1400" dirty="0">
                <a:solidFill>
                  <a:schemeClr val="tx1"/>
                </a:solidFill>
              </a:rPr>
              <a:t>：在高峰时期的数据流量</a:t>
            </a:r>
          </a:p>
        </p:txBody>
      </p:sp>
      <p:sp>
        <p:nvSpPr>
          <p:cNvPr id="6" name="Rectangle 3">
            <a:extLst>
              <a:ext uri="{FF2B5EF4-FFF2-40B4-BE49-F238E27FC236}">
                <a16:creationId xmlns:a16="http://schemas.microsoft.com/office/drawing/2014/main" id="{3FBFDABE-546C-40DB-83FB-43039B87B640}"/>
              </a:ext>
            </a:extLst>
          </p:cNvPr>
          <p:cNvSpPr txBox="1">
            <a:spLocks noChangeArrowheads="1"/>
          </p:cNvSpPr>
          <p:nvPr/>
        </p:nvSpPr>
        <p:spPr>
          <a:xfrm>
            <a:off x="5647037" y="1162407"/>
            <a:ext cx="4032449" cy="39020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ctr" defTabSz="1014227" eaLnBrk="1" hangingPunct="1">
              <a:lnSpc>
                <a:spcPct val="150000"/>
              </a:lnSpc>
              <a:buNone/>
              <a:defRPr/>
            </a:pPr>
            <a:r>
              <a:rPr lang="zh-CN" altLang="en-US" sz="2400" dirty="0">
                <a:solidFill>
                  <a:schemeClr val="tx1"/>
                </a:solidFill>
              </a:rPr>
              <a:t>调宿申请</a:t>
            </a: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数据流：学生调宿申请信息</a:t>
            </a: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说明：学生申请调整宿舍</a:t>
            </a: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数据流来源：学生调宿申请</a:t>
            </a: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数据流去向：逐级批准</a:t>
            </a: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组成：学生信息，原住宿信息，期望住宿信息，调宿原因</a:t>
            </a:r>
            <a:endParaRPr lang="en-US" altLang="zh-CN" sz="1600" dirty="0">
              <a:solidFill>
                <a:schemeClr val="tx1"/>
              </a:solidFill>
            </a:endParaRP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平均流量：每年平均在</a:t>
            </a:r>
            <a:r>
              <a:rPr lang="en-US" altLang="zh-CN" sz="1600" dirty="0">
                <a:solidFill>
                  <a:schemeClr val="tx1"/>
                </a:solidFill>
              </a:rPr>
              <a:t>900</a:t>
            </a:r>
            <a:r>
              <a:rPr lang="zh-CN" altLang="en-US" sz="1600" dirty="0">
                <a:solidFill>
                  <a:schemeClr val="tx1"/>
                </a:solidFill>
              </a:rPr>
              <a:t>单</a:t>
            </a:r>
            <a:endParaRPr lang="en-US" altLang="zh-CN" sz="1600" dirty="0">
              <a:solidFill>
                <a:schemeClr val="tx1"/>
              </a:solidFill>
            </a:endParaRPr>
          </a:p>
          <a:p>
            <a:pPr marL="823728" lvl="1" indent="-315734" defTabSz="1014227" eaLnBrk="1" hangingPunct="1">
              <a:lnSpc>
                <a:spcPct val="150000"/>
              </a:lnSpc>
              <a:buSzPct val="80000"/>
              <a:buBlip>
                <a:blip r:embed="rId2">
                  <a:extLst>
                    <a:ext uri="{96DAC541-7B7A-43D3-8B79-37D633B846F1}">
                      <asvg:svgBlip xmlns:asvg="http://schemas.microsoft.com/office/drawing/2016/SVG/main" r:embed="rId3"/>
                    </a:ext>
                  </a:extLst>
                </a:blip>
              </a:buBlip>
              <a:defRPr/>
            </a:pPr>
            <a:r>
              <a:rPr lang="zh-CN" altLang="en-US" sz="1600" dirty="0">
                <a:solidFill>
                  <a:schemeClr val="tx1"/>
                </a:solidFill>
              </a:rPr>
              <a:t>高峰期流量：最高不超过</a:t>
            </a:r>
            <a:r>
              <a:rPr lang="en-US" altLang="zh-CN" sz="1600" dirty="0">
                <a:solidFill>
                  <a:schemeClr val="tx1"/>
                </a:solidFill>
              </a:rPr>
              <a:t>3000</a:t>
            </a:r>
            <a:r>
              <a:rPr lang="zh-CN" altLang="en-US" sz="1600" dirty="0">
                <a:solidFill>
                  <a:schemeClr val="tx1"/>
                </a:solidFill>
              </a:rPr>
              <a:t>单</a:t>
            </a:r>
            <a:endParaRPr lang="en-US" altLang="zh-CN" sz="1600" dirty="0">
              <a:solidFill>
                <a:schemeClr val="tx1"/>
              </a:solidFill>
            </a:endParaRP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17FBFCF-344C-4036-9117-8408A2CA548E}"/>
              </a:ext>
            </a:extLst>
          </p:cNvPr>
          <p:cNvSpPr/>
          <p:nvPr/>
        </p:nvSpPr>
        <p:spPr>
          <a:xfrm>
            <a:off x="758610" y="895872"/>
            <a:ext cx="4537414"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 name="Rectangle 4">
            <a:extLst>
              <a:ext uri="{FF2B5EF4-FFF2-40B4-BE49-F238E27FC236}">
                <a16:creationId xmlns:a16="http://schemas.microsoft.com/office/drawing/2014/main" id="{9CA1AC82-14CA-4DA0-AE26-D21B03205565}"/>
              </a:ext>
            </a:extLst>
          </p:cNvPr>
          <p:cNvSpPr/>
          <p:nvPr/>
        </p:nvSpPr>
        <p:spPr>
          <a:xfrm>
            <a:off x="5440040" y="890644"/>
            <a:ext cx="4717500"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4034" name="Rectangle 2">
            <a:extLst>
              <a:ext uri="{FF2B5EF4-FFF2-40B4-BE49-F238E27FC236}">
                <a16:creationId xmlns:a16="http://schemas.microsoft.com/office/drawing/2014/main" id="{83C266BF-DDA9-4C3C-816A-8A0D5B91D7CB}"/>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数据存储</a:t>
            </a:r>
          </a:p>
        </p:txBody>
      </p:sp>
      <p:sp>
        <p:nvSpPr>
          <p:cNvPr id="458755" name="Rectangle 3">
            <a:extLst>
              <a:ext uri="{FF2B5EF4-FFF2-40B4-BE49-F238E27FC236}">
                <a16:creationId xmlns:a16="http://schemas.microsoft.com/office/drawing/2014/main" id="{7673C54D-6679-482F-90A3-4C2A2B530CFF}"/>
              </a:ext>
            </a:extLst>
          </p:cNvPr>
          <p:cNvSpPr>
            <a:spLocks noGrp="1" noChangeArrowheads="1"/>
          </p:cNvSpPr>
          <p:nvPr>
            <p:ph sz="quarter" idx="10"/>
          </p:nvPr>
        </p:nvSpPr>
        <p:spPr>
          <a:xfrm>
            <a:off x="828159" y="985292"/>
            <a:ext cx="4179833" cy="449385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1800" dirty="0">
                <a:solidFill>
                  <a:schemeClr val="tx1"/>
                </a:solidFill>
                <a:highlight>
                  <a:srgbClr val="FFFF00"/>
                </a:highlight>
              </a:rPr>
              <a:t>数据存储是数据结构停留或保存的地方，也是数据流的来源和去向之一</a:t>
            </a:r>
            <a:r>
              <a:rPr lang="zh-CN" altLang="en-US" sz="1800" dirty="0">
                <a:solidFill>
                  <a:schemeClr val="tx1"/>
                </a:solidFill>
              </a:rPr>
              <a:t>。</a:t>
            </a:r>
          </a:p>
          <a:p>
            <a:pPr marL="380996" indent="-380996" defTabSz="1014227" eaLnBrk="1" hangingPunct="1">
              <a:lnSpc>
                <a:spcPct val="130000"/>
              </a:lnSpc>
              <a:defRPr/>
            </a:pPr>
            <a:r>
              <a:rPr lang="zh-CN" altLang="en-US" sz="1800" dirty="0">
                <a:solidFill>
                  <a:schemeClr val="tx1"/>
                </a:solidFill>
              </a:rPr>
              <a:t>数据存储描述＝｛数据存储名，说明，编号，流入的数据流 ，流出的数据流 ，组成</a:t>
            </a:r>
            <a:r>
              <a:rPr lang="en-US" altLang="zh-CN" sz="1800" dirty="0">
                <a:solidFill>
                  <a:schemeClr val="tx1"/>
                </a:solidFill>
              </a:rPr>
              <a:t>:</a:t>
            </a:r>
            <a:r>
              <a:rPr lang="zh-CN" altLang="en-US" sz="1800" dirty="0">
                <a:solidFill>
                  <a:schemeClr val="tx1"/>
                </a:solidFill>
              </a:rPr>
              <a:t>｛数据结构｝，数据量，存取方式｝</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流入的数据流：指出数据来源</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流出的数据流：指出数据去向</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数据量：每次存取多少数据，每天（或每小时、每周等）存取几次等信息</a:t>
            </a:r>
          </a:p>
          <a:p>
            <a:pPr marL="823728" lvl="1" indent="-315734" defTabSz="1014227" eaLnBrk="1" hangingPunct="1">
              <a:lnSpc>
                <a:spcPct val="130000"/>
              </a:lnSpc>
              <a:buSzPct val="60000"/>
              <a:buFont typeface="Wingdings" panose="05000000000000000000" pitchFamily="2" charset="2"/>
              <a:buChar char="n"/>
              <a:defRPr/>
            </a:pPr>
            <a:r>
              <a:rPr lang="zh-CN" altLang="en-US" sz="1400" dirty="0">
                <a:solidFill>
                  <a:schemeClr val="tx1"/>
                </a:solidFill>
              </a:rPr>
              <a:t>存取方法：批处理 </a:t>
            </a:r>
            <a:r>
              <a:rPr lang="en-US" altLang="zh-CN" sz="1400" dirty="0">
                <a:solidFill>
                  <a:schemeClr val="tx1"/>
                </a:solidFill>
              </a:rPr>
              <a:t>/ </a:t>
            </a:r>
            <a:r>
              <a:rPr lang="zh-CN" altLang="en-US" sz="1400" dirty="0">
                <a:solidFill>
                  <a:schemeClr val="tx1"/>
                </a:solidFill>
              </a:rPr>
              <a:t>联机处理；检索 </a:t>
            </a:r>
            <a:r>
              <a:rPr lang="en-US" altLang="zh-CN" sz="1400" dirty="0">
                <a:solidFill>
                  <a:schemeClr val="tx1"/>
                </a:solidFill>
              </a:rPr>
              <a:t>/ </a:t>
            </a:r>
            <a:r>
              <a:rPr lang="zh-CN" altLang="en-US" sz="1400" dirty="0">
                <a:solidFill>
                  <a:schemeClr val="tx1"/>
                </a:solidFill>
              </a:rPr>
              <a:t>更新；顺序检索 </a:t>
            </a:r>
            <a:r>
              <a:rPr lang="en-US" altLang="zh-CN" sz="1400" dirty="0">
                <a:solidFill>
                  <a:schemeClr val="tx1"/>
                </a:solidFill>
              </a:rPr>
              <a:t>/ </a:t>
            </a:r>
            <a:r>
              <a:rPr lang="zh-CN" altLang="en-US" sz="1400" dirty="0">
                <a:solidFill>
                  <a:schemeClr val="tx1"/>
                </a:solidFill>
              </a:rPr>
              <a:t>随机检索</a:t>
            </a:r>
          </a:p>
        </p:txBody>
      </p:sp>
      <p:sp>
        <p:nvSpPr>
          <p:cNvPr id="6" name="Rectangle 3">
            <a:extLst>
              <a:ext uri="{FF2B5EF4-FFF2-40B4-BE49-F238E27FC236}">
                <a16:creationId xmlns:a16="http://schemas.microsoft.com/office/drawing/2014/main" id="{711DE808-8CCD-4AC3-A741-381D6EA51A5E}"/>
              </a:ext>
            </a:extLst>
          </p:cNvPr>
          <p:cNvSpPr txBox="1">
            <a:spLocks noChangeArrowheads="1"/>
          </p:cNvSpPr>
          <p:nvPr/>
        </p:nvSpPr>
        <p:spPr>
          <a:xfrm>
            <a:off x="5728072" y="1107277"/>
            <a:ext cx="3960441" cy="39251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ctr" defTabSz="1014227" eaLnBrk="1" hangingPunct="1">
              <a:lnSpc>
                <a:spcPct val="130000"/>
              </a:lnSpc>
              <a:buFont typeface="Wingdings" panose="05000000000000000000" pitchFamily="2" charset="2"/>
              <a:buNone/>
              <a:defRPr/>
            </a:pPr>
            <a:r>
              <a:rPr lang="zh-CN" altLang="en-US" sz="2400" dirty="0">
                <a:solidFill>
                  <a:schemeClr val="tx1"/>
                </a:solidFill>
              </a:rPr>
              <a:t>学生住宿信息表</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数据存储：学生住宿信息表</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说明：记录学生的住宿情况</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流入数据流：</a:t>
            </a:r>
            <a:r>
              <a:rPr lang="en-US" altLang="zh-CN" sz="1600" dirty="0">
                <a:solidFill>
                  <a:schemeClr val="tx1"/>
                </a:solidFill>
              </a:rPr>
              <a:t>……</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流出数据流：</a:t>
            </a:r>
            <a:r>
              <a:rPr lang="en-US" altLang="zh-CN" sz="1600" dirty="0">
                <a:solidFill>
                  <a:schemeClr val="tx1"/>
                </a:solidFill>
              </a:rPr>
              <a:t>……</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组成：　　　</a:t>
            </a:r>
            <a:r>
              <a:rPr lang="en-US" altLang="zh-CN" sz="1600" dirty="0">
                <a:solidFill>
                  <a:schemeClr val="tx1"/>
                </a:solidFill>
              </a:rPr>
              <a:t>……</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数据量：　每年</a:t>
            </a:r>
            <a:r>
              <a:rPr lang="en-US" altLang="zh-CN" sz="1600" dirty="0">
                <a:solidFill>
                  <a:schemeClr val="tx1"/>
                </a:solidFill>
              </a:rPr>
              <a:t>30000</a:t>
            </a:r>
            <a:r>
              <a:rPr lang="zh-CN" altLang="en-US" sz="1600" dirty="0">
                <a:solidFill>
                  <a:schemeClr val="tx1"/>
                </a:solidFill>
              </a:rPr>
              <a:t>张</a:t>
            </a:r>
          </a:p>
          <a:p>
            <a:pPr marL="823728" lvl="1" indent="-315734" defTabSz="1014227" eaLnBrk="1" hangingPunct="1">
              <a:lnSpc>
                <a:spcPct val="150000"/>
              </a:lnSpc>
              <a:buSzPct val="60000"/>
              <a:buFont typeface="Wingdings" panose="05000000000000000000" pitchFamily="2" charset="2"/>
              <a:buChar char="l"/>
              <a:defRPr/>
            </a:pPr>
            <a:r>
              <a:rPr lang="zh-CN" altLang="en-US" sz="1600" dirty="0">
                <a:solidFill>
                  <a:schemeClr val="tx1"/>
                </a:solidFill>
              </a:rPr>
              <a:t>存取方式：随机存取</a:t>
            </a:r>
          </a:p>
          <a:p>
            <a:pPr marL="0" indent="0" defTabSz="1014227" eaLnBrk="1" hangingPunct="1">
              <a:lnSpc>
                <a:spcPct val="130000"/>
              </a:lnSpc>
              <a:buFont typeface="Wingdings" panose="05000000000000000000" pitchFamily="2" charset="2"/>
              <a:buNone/>
              <a:defRPr/>
            </a:pPr>
            <a:r>
              <a:rPr lang="zh-CN" altLang="en-US" sz="2000" dirty="0">
                <a:solidFill>
                  <a:schemeClr val="tx1"/>
                </a:solidFill>
              </a:rPr>
              <a:t>    </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D775EA96-D392-4C39-AB25-6FB75EBC23D2}"/>
              </a:ext>
            </a:extLst>
          </p:cNvPr>
          <p:cNvSpPr/>
          <p:nvPr/>
        </p:nvSpPr>
        <p:spPr>
          <a:xfrm>
            <a:off x="732375" y="890644"/>
            <a:ext cx="4465406"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 name="Rectangle 4">
            <a:extLst>
              <a:ext uri="{FF2B5EF4-FFF2-40B4-BE49-F238E27FC236}">
                <a16:creationId xmlns:a16="http://schemas.microsoft.com/office/drawing/2014/main" id="{27D1661A-2649-4D2D-9B1C-81C7D83F9B63}"/>
              </a:ext>
            </a:extLst>
          </p:cNvPr>
          <p:cNvSpPr/>
          <p:nvPr/>
        </p:nvSpPr>
        <p:spPr>
          <a:xfrm>
            <a:off x="5368032" y="890644"/>
            <a:ext cx="4789508"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6082" name="Rectangle 2">
            <a:extLst>
              <a:ext uri="{FF2B5EF4-FFF2-40B4-BE49-F238E27FC236}">
                <a16:creationId xmlns:a16="http://schemas.microsoft.com/office/drawing/2014/main" id="{776FCA05-1526-4391-B210-692844217B24}"/>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处理过程</a:t>
            </a:r>
          </a:p>
        </p:txBody>
      </p:sp>
      <p:sp>
        <p:nvSpPr>
          <p:cNvPr id="459779" name="Rectangle 3">
            <a:extLst>
              <a:ext uri="{FF2B5EF4-FFF2-40B4-BE49-F238E27FC236}">
                <a16:creationId xmlns:a16="http://schemas.microsoft.com/office/drawing/2014/main" id="{2E2CAD8B-8D52-45A0-BB36-D717D68FB8CB}"/>
              </a:ext>
            </a:extLst>
          </p:cNvPr>
          <p:cNvSpPr>
            <a:spLocks noGrp="1" noChangeArrowheads="1"/>
          </p:cNvSpPr>
          <p:nvPr>
            <p:ph sz="quarter" idx="10"/>
          </p:nvPr>
        </p:nvSpPr>
        <p:spPr>
          <a:xfrm>
            <a:off x="831529" y="1057300"/>
            <a:ext cx="4032447" cy="43624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1800" dirty="0">
                <a:solidFill>
                  <a:schemeClr val="tx1"/>
                </a:solidFill>
              </a:rPr>
              <a:t>处理过程的具体处理逻辑一般用判定表或判定树来描述。数据字典中只需要描述处理过程的说明性信息</a:t>
            </a:r>
          </a:p>
          <a:p>
            <a:pPr marL="380996" indent="-380996" defTabSz="1014227" eaLnBrk="1" hangingPunct="1">
              <a:lnSpc>
                <a:spcPct val="130000"/>
              </a:lnSpc>
              <a:defRPr/>
            </a:pPr>
            <a:r>
              <a:rPr lang="zh-CN" altLang="en-US" sz="1800" dirty="0">
                <a:solidFill>
                  <a:schemeClr val="tx1"/>
                </a:solidFill>
              </a:rPr>
              <a:t>处理过程说明性信息的描述</a:t>
            </a:r>
          </a:p>
          <a:p>
            <a:pPr marL="720725" lvl="1" indent="-276225" defTabSz="1014227" eaLnBrk="1" hangingPunct="1">
              <a:lnSpc>
                <a:spcPct val="130000"/>
              </a:lnSpc>
              <a:buSzPct val="80000"/>
              <a:buFont typeface="Wingdings" panose="05000000000000000000" pitchFamily="2" charset="2"/>
              <a:buChar char="u"/>
              <a:defRPr/>
            </a:pPr>
            <a:r>
              <a:rPr lang="zh-CN" altLang="en-US" sz="1400" dirty="0">
                <a:solidFill>
                  <a:schemeClr val="tx1"/>
                </a:solidFill>
              </a:rPr>
              <a:t>处理过程描述＝｛处理过程名，说明， 输入</a:t>
            </a:r>
            <a:r>
              <a:rPr lang="en-US" altLang="zh-CN" sz="1400" dirty="0">
                <a:solidFill>
                  <a:schemeClr val="tx1"/>
                </a:solidFill>
              </a:rPr>
              <a:t>:</a:t>
            </a:r>
            <a:r>
              <a:rPr lang="zh-CN" altLang="en-US" sz="1400" dirty="0">
                <a:solidFill>
                  <a:schemeClr val="tx1"/>
                </a:solidFill>
              </a:rPr>
              <a:t>｛数据流｝，输出：｛数据流｝，处理</a:t>
            </a:r>
            <a:r>
              <a:rPr lang="en-US" altLang="zh-CN" sz="1400" dirty="0">
                <a:solidFill>
                  <a:schemeClr val="tx1"/>
                </a:solidFill>
              </a:rPr>
              <a:t>:</a:t>
            </a:r>
            <a:r>
              <a:rPr lang="zh-CN" altLang="en-US" sz="1400" dirty="0">
                <a:solidFill>
                  <a:schemeClr val="tx1"/>
                </a:solidFill>
              </a:rPr>
              <a:t>｛简要说明｝｝</a:t>
            </a:r>
          </a:p>
          <a:p>
            <a:pPr marL="720725" lvl="1" indent="-276225" defTabSz="1014227" eaLnBrk="1" hangingPunct="1">
              <a:lnSpc>
                <a:spcPct val="130000"/>
              </a:lnSpc>
              <a:buSzPct val="80000"/>
              <a:buFont typeface="Wingdings" panose="05000000000000000000" pitchFamily="2" charset="2"/>
              <a:buChar char="u"/>
              <a:defRPr/>
            </a:pPr>
            <a:r>
              <a:rPr lang="zh-CN" altLang="en-US" sz="1400" dirty="0">
                <a:solidFill>
                  <a:schemeClr val="tx1"/>
                </a:solidFill>
              </a:rPr>
              <a:t>简要说明：主要说明该处理过程的功能及处理要求</a:t>
            </a:r>
          </a:p>
          <a:p>
            <a:pPr marL="984250" lvl="2" indent="-177800" defTabSz="1014227" eaLnBrk="1" hangingPunct="1">
              <a:lnSpc>
                <a:spcPct val="130000"/>
              </a:lnSpc>
              <a:buSzPct val="60000"/>
              <a:buFont typeface="Wingdings" panose="05000000000000000000" pitchFamily="2" charset="2"/>
              <a:buChar char="n"/>
              <a:defRPr/>
            </a:pPr>
            <a:r>
              <a:rPr lang="zh-CN" altLang="en-US" sz="1200" dirty="0">
                <a:latin typeface="微软雅黑" pitchFamily="34" charset="-122"/>
                <a:ea typeface="微软雅黑" pitchFamily="34" charset="-122"/>
              </a:rPr>
              <a:t>功能：该处理过程用来做什么</a:t>
            </a:r>
          </a:p>
          <a:p>
            <a:pPr marL="984250" lvl="2" indent="-177800" defTabSz="1014227" eaLnBrk="1" hangingPunct="1">
              <a:lnSpc>
                <a:spcPct val="130000"/>
              </a:lnSpc>
              <a:buSzPct val="60000"/>
              <a:buFont typeface="Wingdings" panose="05000000000000000000" pitchFamily="2" charset="2"/>
              <a:buChar char="n"/>
              <a:defRPr/>
            </a:pPr>
            <a:r>
              <a:rPr lang="zh-CN" altLang="en-US" sz="1200" dirty="0">
                <a:latin typeface="微软雅黑" pitchFamily="34" charset="-122"/>
                <a:ea typeface="微软雅黑" pitchFamily="34" charset="-122"/>
              </a:rPr>
              <a:t>处理要求：处理频度（单位时间里处理多少事务，多少数据量）；响应时间要求等</a:t>
            </a:r>
          </a:p>
          <a:p>
            <a:pPr marL="984250" lvl="2" indent="-177800" defTabSz="1014227" eaLnBrk="1" hangingPunct="1">
              <a:lnSpc>
                <a:spcPct val="130000"/>
              </a:lnSpc>
              <a:buSzPct val="60000"/>
              <a:buFont typeface="Wingdings" panose="05000000000000000000" pitchFamily="2" charset="2"/>
              <a:buChar char="n"/>
              <a:defRPr/>
            </a:pPr>
            <a:r>
              <a:rPr lang="zh-CN" altLang="en-US" sz="1200" dirty="0">
                <a:latin typeface="微软雅黑" pitchFamily="34" charset="-122"/>
                <a:ea typeface="微软雅黑" pitchFamily="34" charset="-122"/>
              </a:rPr>
              <a:t>处理要求是后面物理设计的输入及性能评价的标准</a:t>
            </a:r>
          </a:p>
        </p:txBody>
      </p:sp>
      <p:sp>
        <p:nvSpPr>
          <p:cNvPr id="6" name="Rectangle 3">
            <a:extLst>
              <a:ext uri="{FF2B5EF4-FFF2-40B4-BE49-F238E27FC236}">
                <a16:creationId xmlns:a16="http://schemas.microsoft.com/office/drawing/2014/main" id="{17B88DD6-FD3E-44A1-B6D6-073BBB4A45B8}"/>
              </a:ext>
            </a:extLst>
          </p:cNvPr>
          <p:cNvSpPr txBox="1">
            <a:spLocks noChangeArrowheads="1"/>
          </p:cNvSpPr>
          <p:nvPr/>
        </p:nvSpPr>
        <p:spPr>
          <a:xfrm>
            <a:off x="5656066" y="985292"/>
            <a:ext cx="4032447" cy="43083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ctr" defTabSz="1014227" eaLnBrk="1" hangingPunct="1">
              <a:lnSpc>
                <a:spcPct val="130000"/>
              </a:lnSpc>
              <a:buFont typeface="Wingdings" panose="05000000000000000000" pitchFamily="2" charset="2"/>
              <a:buNone/>
              <a:defRPr/>
            </a:pPr>
            <a:r>
              <a:rPr lang="zh-CN" altLang="en-US" sz="2400" dirty="0">
                <a:solidFill>
                  <a:schemeClr val="tx1"/>
                </a:solidFill>
              </a:rPr>
              <a:t>分配宿舍 </a:t>
            </a:r>
          </a:p>
          <a:p>
            <a:pPr marL="823728" lvl="1" indent="-315734" defTabSz="1014227" eaLnBrk="1" hangingPunct="1">
              <a:lnSpc>
                <a:spcPct val="130000"/>
              </a:lnSpc>
              <a:buSzPct val="60000"/>
              <a:buFont typeface="Wingdings" panose="05000000000000000000" pitchFamily="2" charset="2"/>
              <a:buChar char="l"/>
              <a:defRPr/>
            </a:pPr>
            <a:r>
              <a:rPr lang="zh-CN" altLang="en-US" sz="1600" dirty="0">
                <a:solidFill>
                  <a:schemeClr val="tx1"/>
                </a:solidFill>
              </a:rPr>
              <a:t>处理过程：分配宿舍</a:t>
            </a:r>
          </a:p>
          <a:p>
            <a:pPr marL="823728" lvl="1" indent="-315734" defTabSz="1014227" eaLnBrk="1" hangingPunct="1">
              <a:lnSpc>
                <a:spcPct val="130000"/>
              </a:lnSpc>
              <a:buSzPct val="60000"/>
              <a:buFont typeface="Wingdings" panose="05000000000000000000" pitchFamily="2" charset="2"/>
              <a:buChar char="l"/>
              <a:defRPr/>
            </a:pPr>
            <a:r>
              <a:rPr lang="zh-CN" altLang="en-US" sz="1600" dirty="0">
                <a:solidFill>
                  <a:schemeClr val="tx1"/>
                </a:solidFill>
              </a:rPr>
              <a:t>说明：为所有新生分配学生宿舍</a:t>
            </a:r>
          </a:p>
          <a:p>
            <a:pPr marL="823728" lvl="1" indent="-315734" defTabSz="1014227" eaLnBrk="1" hangingPunct="1">
              <a:lnSpc>
                <a:spcPct val="130000"/>
              </a:lnSpc>
              <a:buSzPct val="60000"/>
              <a:buFont typeface="Wingdings" panose="05000000000000000000" pitchFamily="2" charset="2"/>
              <a:buChar char="l"/>
              <a:defRPr/>
            </a:pPr>
            <a:r>
              <a:rPr lang="zh-CN" altLang="en-US" sz="1600" dirty="0">
                <a:solidFill>
                  <a:schemeClr val="tx1"/>
                </a:solidFill>
              </a:rPr>
              <a:t>输入：学生，宿舍房间，床位</a:t>
            </a:r>
          </a:p>
          <a:p>
            <a:pPr marL="823728" lvl="1" indent="-315734" defTabSz="1014227" eaLnBrk="1" hangingPunct="1">
              <a:lnSpc>
                <a:spcPct val="130000"/>
              </a:lnSpc>
              <a:buSzPct val="60000"/>
              <a:buFont typeface="Wingdings" panose="05000000000000000000" pitchFamily="2" charset="2"/>
              <a:buChar char="l"/>
              <a:defRPr/>
            </a:pPr>
            <a:r>
              <a:rPr lang="zh-CN" altLang="en-US" sz="1600" dirty="0">
                <a:solidFill>
                  <a:schemeClr val="tx1"/>
                </a:solidFill>
              </a:rPr>
              <a:t>输出：宿舍安排表</a:t>
            </a:r>
          </a:p>
          <a:p>
            <a:pPr marL="823728" lvl="1" indent="-315734" defTabSz="1014227" eaLnBrk="1" hangingPunct="1">
              <a:lnSpc>
                <a:spcPct val="130000"/>
              </a:lnSpc>
              <a:buSzPct val="60000"/>
              <a:buFont typeface="Wingdings" panose="05000000000000000000" pitchFamily="2" charset="2"/>
              <a:buChar char="l"/>
              <a:defRPr/>
            </a:pPr>
            <a:r>
              <a:rPr lang="zh-CN" altLang="en-US" sz="1600" dirty="0">
                <a:solidFill>
                  <a:schemeClr val="tx1"/>
                </a:solidFill>
              </a:rPr>
              <a:t>处理：在新生报到后，为所有新生分配学生宿舍。要求同一间宿舍只能安排同一性别的学生，同一个学生只能安排在一个宿舍中。每个学生的居住面积不小于</a:t>
            </a:r>
            <a:r>
              <a:rPr lang="en-US" altLang="zh-CN" sz="1600" dirty="0">
                <a:solidFill>
                  <a:schemeClr val="tx1"/>
                </a:solidFill>
              </a:rPr>
              <a:t>3</a:t>
            </a:r>
            <a:r>
              <a:rPr lang="zh-CN" altLang="en-US" sz="1600" dirty="0">
                <a:solidFill>
                  <a:schemeClr val="tx1"/>
                </a:solidFill>
              </a:rPr>
              <a:t>平方米。安排新生宿舍其处理时间应不超过</a:t>
            </a:r>
            <a:r>
              <a:rPr lang="en-US" altLang="zh-CN" sz="1600" dirty="0">
                <a:solidFill>
                  <a:schemeClr val="tx1"/>
                </a:solidFill>
              </a:rPr>
              <a:t>15</a:t>
            </a:r>
            <a:r>
              <a:rPr lang="zh-CN" altLang="en-US" sz="1600" dirty="0">
                <a:solidFill>
                  <a:schemeClr val="tx1"/>
                </a:solidFill>
              </a:rPr>
              <a:t>秒。优先安排同班同学。    </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FCD54B6-E081-4900-AA29-138D5D51479E}"/>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zh-CN" altLang="en-US" dirty="0"/>
              <a:t>数据库和</a:t>
            </a:r>
            <a:r>
              <a:rPr dirty="0"/>
              <a:t>信息系统</a:t>
            </a:r>
          </a:p>
        </p:txBody>
      </p:sp>
      <p:sp>
        <p:nvSpPr>
          <p:cNvPr id="10243" name="Rectangle 3">
            <a:extLst>
              <a:ext uri="{FF2B5EF4-FFF2-40B4-BE49-F238E27FC236}">
                <a16:creationId xmlns:a16="http://schemas.microsoft.com/office/drawing/2014/main" id="{50E2C68B-7E8B-4DBD-B7E4-F755F761B1ED}"/>
              </a:ext>
            </a:extLst>
          </p:cNvPr>
          <p:cNvSpPr>
            <a:spLocks noGrp="1" noChangeArrowheads="1"/>
          </p:cNvSpPr>
          <p:nvPr>
            <p:ph sz="quarter" idx="10"/>
          </p:nvPr>
        </p:nvSpPr>
        <p:spPr bwMode="auto">
          <a:xfrm>
            <a:off x="4935984" y="1210468"/>
            <a:ext cx="4607817" cy="34448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79413" indent="-379413" eaLnBrk="1" hangingPunct="1">
              <a:lnSpc>
                <a:spcPct val="130000"/>
              </a:lnSpc>
              <a:defRPr/>
            </a:pPr>
            <a:r>
              <a:rPr lang="zh-CN" altLang="en-US" dirty="0">
                <a:solidFill>
                  <a:schemeClr val="tx1"/>
                </a:solidFill>
              </a:rPr>
              <a:t>数据库是信息系统的</a:t>
            </a:r>
            <a:r>
              <a:rPr lang="zh-CN" altLang="en-US" sz="2400" dirty="0">
                <a:solidFill>
                  <a:schemeClr val="tx1"/>
                </a:solidFill>
              </a:rPr>
              <a:t>核心</a:t>
            </a:r>
            <a:r>
              <a:rPr lang="zh-CN" altLang="en-US" dirty="0">
                <a:solidFill>
                  <a:schemeClr val="tx1"/>
                </a:solidFill>
              </a:rPr>
              <a:t>和</a:t>
            </a:r>
            <a:r>
              <a:rPr lang="zh-CN" altLang="en-US" sz="2400" dirty="0">
                <a:solidFill>
                  <a:schemeClr val="tx1"/>
                </a:solidFill>
              </a:rPr>
              <a:t>基础</a:t>
            </a:r>
          </a:p>
          <a:p>
            <a:pPr lvl="1" eaLnBrk="1" hangingPunct="1">
              <a:lnSpc>
                <a:spcPct val="130000"/>
              </a:lnSpc>
              <a:buSzPct val="60000"/>
              <a:buFont typeface="Wingdings" panose="05000000000000000000" pitchFamily="2" charset="2"/>
              <a:buChar char="n"/>
              <a:defRPr/>
            </a:pPr>
            <a:r>
              <a:rPr lang="zh-CN" altLang="en-US" dirty="0">
                <a:solidFill>
                  <a:schemeClr val="tx1"/>
                </a:solidFill>
              </a:rPr>
              <a:t>把信息系统中大量的数据按一定的模型组织起来</a:t>
            </a:r>
          </a:p>
          <a:p>
            <a:pPr lvl="1" eaLnBrk="1" hangingPunct="1">
              <a:lnSpc>
                <a:spcPct val="130000"/>
              </a:lnSpc>
              <a:buSzPct val="60000"/>
              <a:buFont typeface="Wingdings" panose="05000000000000000000" pitchFamily="2" charset="2"/>
              <a:buChar char="n"/>
              <a:defRPr/>
            </a:pPr>
            <a:r>
              <a:rPr lang="zh-CN" altLang="en-US" dirty="0">
                <a:solidFill>
                  <a:schemeClr val="tx1"/>
                </a:solidFill>
              </a:rPr>
              <a:t>提供存储、维护、检索数据的功能</a:t>
            </a:r>
          </a:p>
          <a:p>
            <a:pPr lvl="1" eaLnBrk="1" hangingPunct="1">
              <a:lnSpc>
                <a:spcPct val="130000"/>
              </a:lnSpc>
              <a:buSzPct val="60000"/>
              <a:buFont typeface="Wingdings" panose="05000000000000000000" pitchFamily="2" charset="2"/>
              <a:buChar char="n"/>
              <a:defRPr/>
            </a:pPr>
            <a:r>
              <a:rPr lang="zh-CN" altLang="en-US" dirty="0">
                <a:solidFill>
                  <a:schemeClr val="tx1"/>
                </a:solidFill>
              </a:rPr>
              <a:t>使信息系统可以方便、及时、准确地从数据库中获得所需的信息</a:t>
            </a:r>
            <a:endParaRPr lang="en-US" altLang="zh-CN" dirty="0">
              <a:solidFill>
                <a:schemeClr val="tx1"/>
              </a:solidFill>
            </a:endParaRPr>
          </a:p>
          <a:p>
            <a:pPr marL="324905" indent="-342900" eaLnBrk="1" hangingPunct="1">
              <a:lnSpc>
                <a:spcPct val="130000"/>
              </a:lnSpc>
              <a:buSzPct val="100000"/>
              <a:defRPr/>
            </a:pPr>
            <a:r>
              <a:rPr lang="zh-CN" altLang="en-US" dirty="0">
                <a:solidFill>
                  <a:schemeClr val="tx1"/>
                </a:solidFill>
              </a:rPr>
              <a:t>数据库设计是信息系统开发和建设的重要组成部分</a:t>
            </a:r>
          </a:p>
        </p:txBody>
      </p:sp>
      <p:pic>
        <p:nvPicPr>
          <p:cNvPr id="10244" name="Picture 5" descr="查看源图像">
            <a:extLst>
              <a:ext uri="{FF2B5EF4-FFF2-40B4-BE49-F238E27FC236}">
                <a16:creationId xmlns:a16="http://schemas.microsoft.com/office/drawing/2014/main" id="{FF1B81A8-B0EC-49E7-80E4-CEC17DFA8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8" y="1063625"/>
            <a:ext cx="3802062"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81638" y="3073400"/>
            <a:ext cx="3111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78692EE3-460E-45A8-B3B6-3E7D00FD0482}"/>
              </a:ext>
            </a:extLst>
          </p:cNvPr>
          <p:cNvSpPr/>
          <p:nvPr/>
        </p:nvSpPr>
        <p:spPr>
          <a:xfrm>
            <a:off x="5512957" y="891000"/>
            <a:ext cx="4651159"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4" name="Rectangle 4">
            <a:extLst>
              <a:ext uri="{FF2B5EF4-FFF2-40B4-BE49-F238E27FC236}">
                <a16:creationId xmlns:a16="http://schemas.microsoft.com/office/drawing/2014/main" id="{13EC1FA7-6D6D-40FB-B962-2D68230942B2}"/>
              </a:ext>
            </a:extLst>
          </p:cNvPr>
          <p:cNvSpPr/>
          <p:nvPr/>
        </p:nvSpPr>
        <p:spPr>
          <a:xfrm>
            <a:off x="758610" y="891000"/>
            <a:ext cx="4681430" cy="48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2226" name="Rectangle 2">
            <a:extLst>
              <a:ext uri="{FF2B5EF4-FFF2-40B4-BE49-F238E27FC236}">
                <a16:creationId xmlns:a16="http://schemas.microsoft.com/office/drawing/2014/main" id="{DD8B8F5C-6F06-45BC-A053-B31B800BC062}"/>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描述概念模型的工具</a:t>
            </a:r>
          </a:p>
        </p:txBody>
      </p:sp>
      <p:pic>
        <p:nvPicPr>
          <p:cNvPr id="1032" name="Picture 8" descr="See the source image">
            <a:extLst>
              <a:ext uri="{FF2B5EF4-FFF2-40B4-BE49-F238E27FC236}">
                <a16:creationId xmlns:a16="http://schemas.microsoft.com/office/drawing/2014/main" id="{E0C93D0E-7A2D-4592-BEFF-0189EAA78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072" y="1716921"/>
            <a:ext cx="4125389" cy="306297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4FE918F-E4E0-446B-9B2A-26C83587F200}"/>
              </a:ext>
            </a:extLst>
          </p:cNvPr>
          <p:cNvPicPr>
            <a:picLocks noChangeAspect="1"/>
          </p:cNvPicPr>
          <p:nvPr/>
        </p:nvPicPr>
        <p:blipFill>
          <a:blip r:embed="rId3"/>
          <a:stretch>
            <a:fillRect/>
          </a:stretch>
        </p:blipFill>
        <p:spPr>
          <a:xfrm>
            <a:off x="831528" y="1695611"/>
            <a:ext cx="4480691" cy="2890081"/>
          </a:xfrm>
          <a:prstGeom prst="rect">
            <a:avLst/>
          </a:prstGeo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D8FE7-BF55-4606-AE1A-11C39F499119}"/>
              </a:ext>
            </a:extLst>
          </p:cNvPr>
          <p:cNvSpPr>
            <a:spLocks noGrp="1"/>
          </p:cNvSpPr>
          <p:nvPr>
            <p:ph type="title"/>
          </p:nvPr>
        </p:nvSpPr>
        <p:spPr/>
        <p:txBody>
          <a:bodyPr/>
          <a:lstStyle/>
          <a:p>
            <a:r>
              <a:rPr lang="zh-CN" altLang="en-US" dirty="0"/>
              <a:t>概念结构设计的四类方法</a:t>
            </a:r>
          </a:p>
        </p:txBody>
      </p:sp>
      <p:grpSp>
        <p:nvGrpSpPr>
          <p:cNvPr id="6" name="组合 5">
            <a:extLst>
              <a:ext uri="{FF2B5EF4-FFF2-40B4-BE49-F238E27FC236}">
                <a16:creationId xmlns:a16="http://schemas.microsoft.com/office/drawing/2014/main" id="{099E4A27-53CD-4BA6-9EB0-A44F09ACD161}"/>
              </a:ext>
            </a:extLst>
          </p:cNvPr>
          <p:cNvGrpSpPr/>
          <p:nvPr/>
        </p:nvGrpSpPr>
        <p:grpSpPr>
          <a:xfrm>
            <a:off x="5640003" y="3320688"/>
            <a:ext cx="3400436" cy="2345124"/>
            <a:chOff x="5640003" y="3320688"/>
            <a:chExt cx="3400436" cy="2345124"/>
          </a:xfrm>
        </p:grpSpPr>
        <p:grpSp>
          <p:nvGrpSpPr>
            <p:cNvPr id="11" name="组合 10">
              <a:extLst>
                <a:ext uri="{FF2B5EF4-FFF2-40B4-BE49-F238E27FC236}">
                  <a16:creationId xmlns:a16="http://schemas.microsoft.com/office/drawing/2014/main" id="{9514FD44-D5CC-4731-B86F-0E2FE889334C}"/>
                </a:ext>
              </a:extLst>
            </p:cNvPr>
            <p:cNvGrpSpPr>
              <a:grpSpLocks noChangeAspect="1"/>
            </p:cNvGrpSpPr>
            <p:nvPr/>
          </p:nvGrpSpPr>
          <p:grpSpPr>
            <a:xfrm>
              <a:off x="5642429" y="3323140"/>
              <a:ext cx="540002" cy="540000"/>
              <a:chOff x="4298617" y="1637618"/>
              <a:chExt cx="444222" cy="444220"/>
            </a:xfrm>
          </p:grpSpPr>
          <p:sp>
            <p:nvSpPr>
              <p:cNvPr id="36" name="圆角矩形 10">
                <a:extLst>
                  <a:ext uri="{FF2B5EF4-FFF2-40B4-BE49-F238E27FC236}">
                    <a16:creationId xmlns:a16="http://schemas.microsoft.com/office/drawing/2014/main" id="{8A5A7CF0-BD10-4214-A0D4-E94D702595C4}"/>
                  </a:ext>
                </a:extLst>
              </p:cNvPr>
              <p:cNvSpPr/>
              <p:nvPr/>
            </p:nvSpPr>
            <p:spPr>
              <a:xfrm>
                <a:off x="4298617" y="1637618"/>
                <a:ext cx="444222" cy="444220"/>
              </a:xfrm>
              <a:prstGeom prst="roundRect">
                <a:avLst>
                  <a:gd name="adj" fmla="val 30000"/>
                </a:avLst>
              </a:prstGeom>
              <a:solidFill>
                <a:srgbClr val="5B9BD5"/>
              </a:solidFill>
              <a:ln w="12700" cap="rnd" cmpd="sng" algn="ctr">
                <a:noFill/>
                <a:prstDash val="solid"/>
                <a:round/>
                <a:headEnd/>
                <a:tailE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37" name="任意多边形 11">
                <a:extLst>
                  <a:ext uri="{FF2B5EF4-FFF2-40B4-BE49-F238E27FC236}">
                    <a16:creationId xmlns:a16="http://schemas.microsoft.com/office/drawing/2014/main" id="{37BFBE7F-974F-4187-BC81-025DBFF847E0}"/>
                  </a:ext>
                </a:extLst>
              </p:cNvPr>
              <p:cNvSpPr/>
              <p:nvPr/>
            </p:nvSpPr>
            <p:spPr bwMode="auto">
              <a:xfrm>
                <a:off x="4395531" y="1722069"/>
                <a:ext cx="256286" cy="285633"/>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等线"/>
                </a:endParaRPr>
              </a:p>
            </p:txBody>
          </p:sp>
        </p:grpSp>
        <p:sp>
          <p:nvSpPr>
            <p:cNvPr id="29" name="圆角矩形 81">
              <a:extLst>
                <a:ext uri="{FF2B5EF4-FFF2-40B4-BE49-F238E27FC236}">
                  <a16:creationId xmlns:a16="http://schemas.microsoft.com/office/drawing/2014/main" id="{DF035F60-E4AF-4B42-BB7A-EF69A6C8F593}"/>
                </a:ext>
              </a:extLst>
            </p:cNvPr>
            <p:cNvSpPr/>
            <p:nvPr/>
          </p:nvSpPr>
          <p:spPr>
            <a:xfrm>
              <a:off x="5640003" y="5594234"/>
              <a:ext cx="3400436" cy="71578"/>
            </a:xfrm>
            <a:prstGeom prst="roundRect">
              <a:avLst>
                <a:gd name="adj" fmla="val 50000"/>
              </a:avLst>
            </a:prstGeom>
            <a:solidFill>
              <a:srgbClr val="5B9BD5">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48" name="文本框 47">
              <a:extLst>
                <a:ext uri="{FF2B5EF4-FFF2-40B4-BE49-F238E27FC236}">
                  <a16:creationId xmlns:a16="http://schemas.microsoft.com/office/drawing/2014/main" id="{60FC56BF-51AB-4CC6-9ECD-FD542429C7EF}"/>
                </a:ext>
              </a:extLst>
            </p:cNvPr>
            <p:cNvSpPr txBox="1"/>
            <p:nvPr/>
          </p:nvSpPr>
          <p:spPr>
            <a:xfrm>
              <a:off x="6376144" y="3320688"/>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highlight>
                    <a:srgbClr val="FFFF00"/>
                  </a:highlight>
                  <a:latin typeface="微软雅黑" panose="020B0503020204020204" pitchFamily="34" charset="-122"/>
                  <a:ea typeface="微软雅黑" panose="020B0503020204020204" pitchFamily="34" charset="-122"/>
                </a:rPr>
                <a:t>混合策略</a:t>
              </a:r>
            </a:p>
          </p:txBody>
        </p:sp>
        <p:sp>
          <p:nvSpPr>
            <p:cNvPr id="49" name="矩形 48">
              <a:extLst>
                <a:ext uri="{FF2B5EF4-FFF2-40B4-BE49-F238E27FC236}">
                  <a16:creationId xmlns:a16="http://schemas.microsoft.com/office/drawing/2014/main" id="{7D5C5A17-8810-40E3-8B6D-E43B2A4A0273}"/>
                </a:ext>
              </a:extLst>
            </p:cNvPr>
            <p:cNvSpPr/>
            <p:nvPr/>
          </p:nvSpPr>
          <p:spPr>
            <a:xfrm>
              <a:off x="6412147" y="3628273"/>
              <a:ext cx="2628292"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将自顶向下和自底向上相结合，用自顶向下策略设计一个全局概念结构的框架，以它为骨架集成由自底向上策略中设计的各局部概念结构</a:t>
              </a:r>
            </a:p>
          </p:txBody>
        </p:sp>
      </p:grpSp>
      <p:grpSp>
        <p:nvGrpSpPr>
          <p:cNvPr id="3" name="组合 2">
            <a:extLst>
              <a:ext uri="{FF2B5EF4-FFF2-40B4-BE49-F238E27FC236}">
                <a16:creationId xmlns:a16="http://schemas.microsoft.com/office/drawing/2014/main" id="{A861ABFA-660E-443E-8CCF-ED40C55B8894}"/>
              </a:ext>
            </a:extLst>
          </p:cNvPr>
          <p:cNvGrpSpPr/>
          <p:nvPr/>
        </p:nvGrpSpPr>
        <p:grpSpPr>
          <a:xfrm>
            <a:off x="1276081" y="913284"/>
            <a:ext cx="3088285" cy="2080483"/>
            <a:chOff x="1276081" y="913284"/>
            <a:chExt cx="3088285" cy="2080483"/>
          </a:xfrm>
        </p:grpSpPr>
        <p:sp>
          <p:nvSpPr>
            <p:cNvPr id="34" name="圆角矩形 8">
              <a:extLst>
                <a:ext uri="{FF2B5EF4-FFF2-40B4-BE49-F238E27FC236}">
                  <a16:creationId xmlns:a16="http://schemas.microsoft.com/office/drawing/2014/main" id="{EDB12E39-A555-4035-BB7D-37D7ED07B6C9}"/>
                </a:ext>
              </a:extLst>
            </p:cNvPr>
            <p:cNvSpPr/>
            <p:nvPr/>
          </p:nvSpPr>
          <p:spPr>
            <a:xfrm>
              <a:off x="1276081" y="978528"/>
              <a:ext cx="540002" cy="540000"/>
            </a:xfrm>
            <a:prstGeom prst="roundRect">
              <a:avLst>
                <a:gd name="adj" fmla="val 30000"/>
              </a:avLst>
            </a:prstGeom>
            <a:solidFill>
              <a:srgbClr val="70AD47"/>
            </a:solidFill>
            <a:ln w="12700" cap="rnd" cmpd="sng" algn="ctr">
              <a:noFill/>
              <a:prstDash val="solid"/>
              <a:round/>
              <a:headEnd/>
              <a:tailEnd/>
            </a:ln>
            <a:effectLst>
              <a:outerShdw blurRad="254000" dist="127000" algn="ctr" rotWithShape="0">
                <a:srgbClr val="70AD47">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17" name="圆角矩形 53">
              <a:extLst>
                <a:ext uri="{FF2B5EF4-FFF2-40B4-BE49-F238E27FC236}">
                  <a16:creationId xmlns:a16="http://schemas.microsoft.com/office/drawing/2014/main" id="{5D7641DE-E7D2-4C46-8807-A27C756DC0DF}"/>
                </a:ext>
              </a:extLst>
            </p:cNvPr>
            <p:cNvSpPr/>
            <p:nvPr/>
          </p:nvSpPr>
          <p:spPr>
            <a:xfrm>
              <a:off x="1276081" y="2922189"/>
              <a:ext cx="3076546" cy="71578"/>
            </a:xfrm>
            <a:prstGeom prst="roundRect">
              <a:avLst>
                <a:gd name="adj" fmla="val 50000"/>
              </a:avLst>
            </a:prstGeom>
            <a:solidFill>
              <a:srgbClr val="70AD47">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18" name="文本框 17">
              <a:extLst>
                <a:ext uri="{FF2B5EF4-FFF2-40B4-BE49-F238E27FC236}">
                  <a16:creationId xmlns:a16="http://schemas.microsoft.com/office/drawing/2014/main" id="{4F9EF633-9712-4E5A-B602-93E501E4947B}"/>
                </a:ext>
              </a:extLst>
            </p:cNvPr>
            <p:cNvSpPr txBox="1"/>
            <p:nvPr/>
          </p:nvSpPr>
          <p:spPr>
            <a:xfrm>
              <a:off x="1961142" y="913284"/>
              <a:ext cx="2016427" cy="369332"/>
            </a:xfrm>
            <a:prstGeom prst="rect">
              <a:avLst/>
            </a:prstGeom>
            <a:noFill/>
          </p:spPr>
          <p:txBody>
            <a:bodyPr wrap="square" rtlCol="0" anchor="b" anchorCtr="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1800" b="1" kern="0">
                  <a:solidFill>
                    <a:prstClr val="black"/>
                  </a:solidFill>
                  <a:latin typeface="微软雅黑" panose="020B0503020204020204" pitchFamily="34" charset="-122"/>
                  <a:ea typeface="微软雅黑" panose="020B0503020204020204" pitchFamily="34" charset="-122"/>
                </a:defRPr>
              </a:lvl1pPr>
            </a:lstStyle>
            <a:p>
              <a:r>
                <a:rPr lang="zh-CN" altLang="en-US" dirty="0">
                  <a:highlight>
                    <a:srgbClr val="FFFF00"/>
                  </a:highlight>
                </a:rPr>
                <a:t>自顶向下</a:t>
              </a:r>
            </a:p>
          </p:txBody>
        </p:sp>
        <p:sp>
          <p:nvSpPr>
            <p:cNvPr id="19" name="矩形 18">
              <a:extLst>
                <a:ext uri="{FF2B5EF4-FFF2-40B4-BE49-F238E27FC236}">
                  <a16:creationId xmlns:a16="http://schemas.microsoft.com/office/drawing/2014/main" id="{63C594C9-B65A-40D4-9A92-9E8D6E02B783}"/>
                </a:ext>
              </a:extLst>
            </p:cNvPr>
            <p:cNvSpPr/>
            <p:nvPr/>
          </p:nvSpPr>
          <p:spPr>
            <a:xfrm>
              <a:off x="1973017" y="1201316"/>
              <a:ext cx="2379610"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首先定义全局概念结构的框架，然后逐步细化</a:t>
              </a:r>
            </a:p>
          </p:txBody>
        </p:sp>
        <p:sp>
          <p:nvSpPr>
            <p:cNvPr id="27" name="任意多边形: 形状 26">
              <a:extLst>
                <a:ext uri="{FF2B5EF4-FFF2-40B4-BE49-F238E27FC236}">
                  <a16:creationId xmlns:a16="http://schemas.microsoft.com/office/drawing/2014/main" id="{0BC02C19-FAD2-4F26-9FF0-50817066F538}"/>
                </a:ext>
              </a:extLst>
            </p:cNvPr>
            <p:cNvSpPr/>
            <p:nvPr/>
          </p:nvSpPr>
          <p:spPr>
            <a:xfrm>
              <a:off x="1421140" y="1105640"/>
              <a:ext cx="256560" cy="304062"/>
            </a:xfrm>
            <a:custGeom>
              <a:avLst/>
              <a:gdLst>
                <a:gd name="T0" fmla="*/ 9260 w 9260"/>
                <a:gd name="T1" fmla="*/ 4185 h 8815"/>
                <a:gd name="T2" fmla="*/ 9040 w 9260"/>
                <a:gd name="T3" fmla="*/ 4720 h 8815"/>
                <a:gd name="T4" fmla="*/ 5171 w 9260"/>
                <a:gd name="T5" fmla="*/ 8595 h 8815"/>
                <a:gd name="T6" fmla="*/ 4630 w 9260"/>
                <a:gd name="T7" fmla="*/ 8815 h 8815"/>
                <a:gd name="T8" fmla="*/ 4095 w 9260"/>
                <a:gd name="T9" fmla="*/ 8595 h 8815"/>
                <a:gd name="T10" fmla="*/ 226 w 9260"/>
                <a:gd name="T11" fmla="*/ 4720 h 8815"/>
                <a:gd name="T12" fmla="*/ 0 w 9260"/>
                <a:gd name="T13" fmla="*/ 4185 h 8815"/>
                <a:gd name="T14" fmla="*/ 226 w 9260"/>
                <a:gd name="T15" fmla="*/ 3643 h 8815"/>
                <a:gd name="T16" fmla="*/ 666 w 9260"/>
                <a:gd name="T17" fmla="*/ 3197 h 8815"/>
                <a:gd name="T18" fmla="*/ 1208 w 9260"/>
                <a:gd name="T19" fmla="*/ 2977 h 8815"/>
                <a:gd name="T20" fmla="*/ 1743 w 9260"/>
                <a:gd name="T21" fmla="*/ 3197 h 8815"/>
                <a:gd name="T22" fmla="*/ 3490 w 9260"/>
                <a:gd name="T23" fmla="*/ 4945 h 8815"/>
                <a:gd name="T24" fmla="*/ 3490 w 9260"/>
                <a:gd name="T25" fmla="*/ 761 h 8815"/>
                <a:gd name="T26" fmla="*/ 3716 w 9260"/>
                <a:gd name="T27" fmla="*/ 226 h 8815"/>
                <a:gd name="T28" fmla="*/ 4251 w 9260"/>
                <a:gd name="T29" fmla="*/ 0 h 8815"/>
                <a:gd name="T30" fmla="*/ 5013 w 9260"/>
                <a:gd name="T31" fmla="*/ 0 h 8815"/>
                <a:gd name="T32" fmla="*/ 5548 w 9260"/>
                <a:gd name="T33" fmla="*/ 226 h 8815"/>
                <a:gd name="T34" fmla="*/ 5774 w 9260"/>
                <a:gd name="T35" fmla="*/ 761 h 8815"/>
                <a:gd name="T36" fmla="*/ 5774 w 9260"/>
                <a:gd name="T37" fmla="*/ 4945 h 8815"/>
                <a:gd name="T38" fmla="*/ 7521 w 9260"/>
                <a:gd name="T39" fmla="*/ 3197 h 8815"/>
                <a:gd name="T40" fmla="*/ 8056 w 9260"/>
                <a:gd name="T41" fmla="*/ 2977 h 8815"/>
                <a:gd name="T42" fmla="*/ 8597 w 9260"/>
                <a:gd name="T43" fmla="*/ 3197 h 8815"/>
                <a:gd name="T44" fmla="*/ 9044 w 9260"/>
                <a:gd name="T45" fmla="*/ 3643 h 8815"/>
                <a:gd name="T46" fmla="*/ 9260 w 9260"/>
                <a:gd name="T47" fmla="*/ 4185 h 8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60" h="8815">
                  <a:moveTo>
                    <a:pt x="9260" y="4185"/>
                  </a:moveTo>
                  <a:cubicBezTo>
                    <a:pt x="9260" y="4395"/>
                    <a:pt x="9186" y="4573"/>
                    <a:pt x="9040" y="4720"/>
                  </a:cubicBezTo>
                  <a:lnTo>
                    <a:pt x="5171" y="8595"/>
                  </a:lnTo>
                  <a:cubicBezTo>
                    <a:pt x="5016" y="8741"/>
                    <a:pt x="4836" y="8815"/>
                    <a:pt x="4630" y="8815"/>
                  </a:cubicBezTo>
                  <a:cubicBezTo>
                    <a:pt x="4420" y="8815"/>
                    <a:pt x="4241" y="8741"/>
                    <a:pt x="4095" y="8595"/>
                  </a:cubicBezTo>
                  <a:lnTo>
                    <a:pt x="226" y="4720"/>
                  </a:lnTo>
                  <a:cubicBezTo>
                    <a:pt x="76" y="4577"/>
                    <a:pt x="0" y="4398"/>
                    <a:pt x="0" y="4185"/>
                  </a:cubicBezTo>
                  <a:cubicBezTo>
                    <a:pt x="0" y="3975"/>
                    <a:pt x="75" y="3795"/>
                    <a:pt x="226" y="3643"/>
                  </a:cubicBezTo>
                  <a:lnTo>
                    <a:pt x="666" y="3197"/>
                  </a:lnTo>
                  <a:cubicBezTo>
                    <a:pt x="821" y="3051"/>
                    <a:pt x="1001" y="2977"/>
                    <a:pt x="1208" y="2977"/>
                  </a:cubicBezTo>
                  <a:cubicBezTo>
                    <a:pt x="1418" y="2977"/>
                    <a:pt x="1596" y="3051"/>
                    <a:pt x="1743" y="3197"/>
                  </a:cubicBezTo>
                  <a:lnTo>
                    <a:pt x="3490" y="4945"/>
                  </a:lnTo>
                  <a:lnTo>
                    <a:pt x="3490" y="761"/>
                  </a:lnTo>
                  <a:cubicBezTo>
                    <a:pt x="3490" y="555"/>
                    <a:pt x="3565" y="377"/>
                    <a:pt x="3716" y="226"/>
                  </a:cubicBezTo>
                  <a:cubicBezTo>
                    <a:pt x="3866" y="76"/>
                    <a:pt x="4045" y="0"/>
                    <a:pt x="4251" y="0"/>
                  </a:cubicBezTo>
                  <a:lnTo>
                    <a:pt x="5013" y="0"/>
                  </a:lnTo>
                  <a:cubicBezTo>
                    <a:pt x="5219" y="0"/>
                    <a:pt x="5396" y="75"/>
                    <a:pt x="5548" y="226"/>
                  </a:cubicBezTo>
                  <a:cubicBezTo>
                    <a:pt x="5698" y="377"/>
                    <a:pt x="5774" y="555"/>
                    <a:pt x="5774" y="761"/>
                  </a:cubicBezTo>
                  <a:lnTo>
                    <a:pt x="5774" y="4945"/>
                  </a:lnTo>
                  <a:lnTo>
                    <a:pt x="7521" y="3197"/>
                  </a:lnTo>
                  <a:cubicBezTo>
                    <a:pt x="7668" y="3051"/>
                    <a:pt x="7846" y="2977"/>
                    <a:pt x="8056" y="2977"/>
                  </a:cubicBezTo>
                  <a:cubicBezTo>
                    <a:pt x="8262" y="2977"/>
                    <a:pt x="8442" y="3051"/>
                    <a:pt x="8597" y="3197"/>
                  </a:cubicBezTo>
                  <a:lnTo>
                    <a:pt x="9044" y="3643"/>
                  </a:lnTo>
                  <a:cubicBezTo>
                    <a:pt x="9186" y="3798"/>
                    <a:pt x="9260" y="3978"/>
                    <a:pt x="9260" y="41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63">
              <a:extLst>
                <a:ext uri="{FF2B5EF4-FFF2-40B4-BE49-F238E27FC236}">
                  <a16:creationId xmlns:a16="http://schemas.microsoft.com/office/drawing/2014/main" id="{622B82C2-64FD-4946-A50F-67274F26519C}"/>
                </a:ext>
              </a:extLst>
            </p:cNvPr>
            <p:cNvPicPr>
              <a:picLocks noChangeAspect="1" noChangeArrowheads="1"/>
            </p:cNvPicPr>
            <p:nvPr/>
          </p:nvPicPr>
          <p:blipFill>
            <a:blip r:embed="rId2">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677700" y="1747667"/>
              <a:ext cx="2686666" cy="121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a:extLst>
              <a:ext uri="{FF2B5EF4-FFF2-40B4-BE49-F238E27FC236}">
                <a16:creationId xmlns:a16="http://schemas.microsoft.com/office/drawing/2014/main" id="{7553E1D9-B564-42E6-9DEB-ED07E7B576E1}"/>
              </a:ext>
            </a:extLst>
          </p:cNvPr>
          <p:cNvGrpSpPr/>
          <p:nvPr/>
        </p:nvGrpSpPr>
        <p:grpSpPr>
          <a:xfrm>
            <a:off x="5406138" y="917739"/>
            <a:ext cx="3778318" cy="2098930"/>
            <a:chOff x="5406138" y="917739"/>
            <a:chExt cx="3778318" cy="2098930"/>
          </a:xfrm>
        </p:grpSpPr>
        <p:sp>
          <p:nvSpPr>
            <p:cNvPr id="42" name="圆角矩形 16">
              <a:extLst>
                <a:ext uri="{FF2B5EF4-FFF2-40B4-BE49-F238E27FC236}">
                  <a16:creationId xmlns:a16="http://schemas.microsoft.com/office/drawing/2014/main" id="{BA97CA60-D438-40F8-B4BA-0C08FF37FC94}"/>
                </a:ext>
              </a:extLst>
            </p:cNvPr>
            <p:cNvSpPr/>
            <p:nvPr/>
          </p:nvSpPr>
          <p:spPr>
            <a:xfrm>
              <a:off x="5642431" y="978528"/>
              <a:ext cx="540002" cy="540000"/>
            </a:xfrm>
            <a:prstGeom prst="roundRect">
              <a:avLst>
                <a:gd name="adj" fmla="val 30000"/>
              </a:avLst>
            </a:prstGeom>
            <a:solidFill>
              <a:srgbClr val="ED7D31"/>
            </a:solidFill>
            <a:ln w="12700" cap="rnd" cmpd="sng" algn="ctr">
              <a:noFill/>
              <a:prstDash val="solid"/>
              <a:round/>
              <a:headEnd/>
              <a:tailE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20" name="圆角矩形 60">
              <a:extLst>
                <a:ext uri="{FF2B5EF4-FFF2-40B4-BE49-F238E27FC236}">
                  <a16:creationId xmlns:a16="http://schemas.microsoft.com/office/drawing/2014/main" id="{71859C1E-0073-48DA-8973-1F9E7DD476C5}"/>
                </a:ext>
              </a:extLst>
            </p:cNvPr>
            <p:cNvSpPr/>
            <p:nvPr/>
          </p:nvSpPr>
          <p:spPr>
            <a:xfrm>
              <a:off x="5640002" y="2950161"/>
              <a:ext cx="3400437" cy="66508"/>
            </a:xfrm>
            <a:prstGeom prst="roundRect">
              <a:avLst>
                <a:gd name="adj" fmla="val 50000"/>
              </a:avLst>
            </a:prstGeom>
            <a:solidFill>
              <a:srgbClr val="ED7D31">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44" name="文本框 43">
              <a:extLst>
                <a:ext uri="{FF2B5EF4-FFF2-40B4-BE49-F238E27FC236}">
                  <a16:creationId xmlns:a16="http://schemas.microsoft.com/office/drawing/2014/main" id="{16F11E94-08C4-489D-8990-F72A5C086D70}"/>
                </a:ext>
              </a:extLst>
            </p:cNvPr>
            <p:cNvSpPr txBox="1"/>
            <p:nvPr/>
          </p:nvSpPr>
          <p:spPr>
            <a:xfrm>
              <a:off x="6376144" y="917739"/>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highlight>
                    <a:srgbClr val="FFFF00"/>
                  </a:highlight>
                  <a:latin typeface="微软雅黑" panose="020B0503020204020204" pitchFamily="34" charset="-122"/>
                  <a:ea typeface="微软雅黑" panose="020B0503020204020204" pitchFamily="34" charset="-122"/>
                </a:rPr>
                <a:t>自底向上</a:t>
              </a:r>
            </a:p>
          </p:txBody>
        </p:sp>
        <p:sp>
          <p:nvSpPr>
            <p:cNvPr id="45" name="矩形 44">
              <a:extLst>
                <a:ext uri="{FF2B5EF4-FFF2-40B4-BE49-F238E27FC236}">
                  <a16:creationId xmlns:a16="http://schemas.microsoft.com/office/drawing/2014/main" id="{FA801954-E1AF-424F-ABE7-6A1861BC5ECC}"/>
                </a:ext>
              </a:extLst>
            </p:cNvPr>
            <p:cNvSpPr/>
            <p:nvPr/>
          </p:nvSpPr>
          <p:spPr>
            <a:xfrm>
              <a:off x="6412147" y="1201316"/>
              <a:ext cx="2772309"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首先定义各局部应用的概念结构，然后将它们集成起来，得到全局概念结构</a:t>
              </a:r>
            </a:p>
          </p:txBody>
        </p:sp>
        <p:sp>
          <p:nvSpPr>
            <p:cNvPr id="28" name="任意多边形: 形状 27">
              <a:extLst>
                <a:ext uri="{FF2B5EF4-FFF2-40B4-BE49-F238E27FC236}">
                  <a16:creationId xmlns:a16="http://schemas.microsoft.com/office/drawing/2014/main" id="{608A6F99-96AB-46A5-9D92-0015E6C19683}"/>
                </a:ext>
              </a:extLst>
            </p:cNvPr>
            <p:cNvSpPr/>
            <p:nvPr/>
          </p:nvSpPr>
          <p:spPr>
            <a:xfrm rot="10800000">
              <a:off x="5406138" y="1490146"/>
              <a:ext cx="256560" cy="304062"/>
            </a:xfrm>
            <a:custGeom>
              <a:avLst/>
              <a:gdLst>
                <a:gd name="T0" fmla="*/ 9260 w 9260"/>
                <a:gd name="T1" fmla="*/ 4185 h 8815"/>
                <a:gd name="T2" fmla="*/ 9040 w 9260"/>
                <a:gd name="T3" fmla="*/ 4720 h 8815"/>
                <a:gd name="T4" fmla="*/ 5171 w 9260"/>
                <a:gd name="T5" fmla="*/ 8595 h 8815"/>
                <a:gd name="T6" fmla="*/ 4630 w 9260"/>
                <a:gd name="T7" fmla="*/ 8815 h 8815"/>
                <a:gd name="T8" fmla="*/ 4095 w 9260"/>
                <a:gd name="T9" fmla="*/ 8595 h 8815"/>
                <a:gd name="T10" fmla="*/ 226 w 9260"/>
                <a:gd name="T11" fmla="*/ 4720 h 8815"/>
                <a:gd name="T12" fmla="*/ 0 w 9260"/>
                <a:gd name="T13" fmla="*/ 4185 h 8815"/>
                <a:gd name="T14" fmla="*/ 226 w 9260"/>
                <a:gd name="T15" fmla="*/ 3643 h 8815"/>
                <a:gd name="T16" fmla="*/ 666 w 9260"/>
                <a:gd name="T17" fmla="*/ 3197 h 8815"/>
                <a:gd name="T18" fmla="*/ 1208 w 9260"/>
                <a:gd name="T19" fmla="*/ 2977 h 8815"/>
                <a:gd name="T20" fmla="*/ 1743 w 9260"/>
                <a:gd name="T21" fmla="*/ 3197 h 8815"/>
                <a:gd name="T22" fmla="*/ 3490 w 9260"/>
                <a:gd name="T23" fmla="*/ 4945 h 8815"/>
                <a:gd name="T24" fmla="*/ 3490 w 9260"/>
                <a:gd name="T25" fmla="*/ 761 h 8815"/>
                <a:gd name="T26" fmla="*/ 3716 w 9260"/>
                <a:gd name="T27" fmla="*/ 226 h 8815"/>
                <a:gd name="T28" fmla="*/ 4251 w 9260"/>
                <a:gd name="T29" fmla="*/ 0 h 8815"/>
                <a:gd name="T30" fmla="*/ 5013 w 9260"/>
                <a:gd name="T31" fmla="*/ 0 h 8815"/>
                <a:gd name="T32" fmla="*/ 5548 w 9260"/>
                <a:gd name="T33" fmla="*/ 226 h 8815"/>
                <a:gd name="T34" fmla="*/ 5774 w 9260"/>
                <a:gd name="T35" fmla="*/ 761 h 8815"/>
                <a:gd name="T36" fmla="*/ 5774 w 9260"/>
                <a:gd name="T37" fmla="*/ 4945 h 8815"/>
                <a:gd name="T38" fmla="*/ 7521 w 9260"/>
                <a:gd name="T39" fmla="*/ 3197 h 8815"/>
                <a:gd name="T40" fmla="*/ 8056 w 9260"/>
                <a:gd name="T41" fmla="*/ 2977 h 8815"/>
                <a:gd name="T42" fmla="*/ 8597 w 9260"/>
                <a:gd name="T43" fmla="*/ 3197 h 8815"/>
                <a:gd name="T44" fmla="*/ 9044 w 9260"/>
                <a:gd name="T45" fmla="*/ 3643 h 8815"/>
                <a:gd name="T46" fmla="*/ 9260 w 9260"/>
                <a:gd name="T47" fmla="*/ 4185 h 8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60" h="8815">
                  <a:moveTo>
                    <a:pt x="9260" y="4185"/>
                  </a:moveTo>
                  <a:cubicBezTo>
                    <a:pt x="9260" y="4395"/>
                    <a:pt x="9186" y="4573"/>
                    <a:pt x="9040" y="4720"/>
                  </a:cubicBezTo>
                  <a:lnTo>
                    <a:pt x="5171" y="8595"/>
                  </a:lnTo>
                  <a:cubicBezTo>
                    <a:pt x="5016" y="8741"/>
                    <a:pt x="4836" y="8815"/>
                    <a:pt x="4630" y="8815"/>
                  </a:cubicBezTo>
                  <a:cubicBezTo>
                    <a:pt x="4420" y="8815"/>
                    <a:pt x="4241" y="8741"/>
                    <a:pt x="4095" y="8595"/>
                  </a:cubicBezTo>
                  <a:lnTo>
                    <a:pt x="226" y="4720"/>
                  </a:lnTo>
                  <a:cubicBezTo>
                    <a:pt x="76" y="4577"/>
                    <a:pt x="0" y="4398"/>
                    <a:pt x="0" y="4185"/>
                  </a:cubicBezTo>
                  <a:cubicBezTo>
                    <a:pt x="0" y="3975"/>
                    <a:pt x="75" y="3795"/>
                    <a:pt x="226" y="3643"/>
                  </a:cubicBezTo>
                  <a:lnTo>
                    <a:pt x="666" y="3197"/>
                  </a:lnTo>
                  <a:cubicBezTo>
                    <a:pt x="821" y="3051"/>
                    <a:pt x="1001" y="2977"/>
                    <a:pt x="1208" y="2977"/>
                  </a:cubicBezTo>
                  <a:cubicBezTo>
                    <a:pt x="1418" y="2977"/>
                    <a:pt x="1596" y="3051"/>
                    <a:pt x="1743" y="3197"/>
                  </a:cubicBezTo>
                  <a:lnTo>
                    <a:pt x="3490" y="4945"/>
                  </a:lnTo>
                  <a:lnTo>
                    <a:pt x="3490" y="761"/>
                  </a:lnTo>
                  <a:cubicBezTo>
                    <a:pt x="3490" y="555"/>
                    <a:pt x="3565" y="377"/>
                    <a:pt x="3716" y="226"/>
                  </a:cubicBezTo>
                  <a:cubicBezTo>
                    <a:pt x="3866" y="76"/>
                    <a:pt x="4045" y="0"/>
                    <a:pt x="4251" y="0"/>
                  </a:cubicBezTo>
                  <a:lnTo>
                    <a:pt x="5013" y="0"/>
                  </a:lnTo>
                  <a:cubicBezTo>
                    <a:pt x="5219" y="0"/>
                    <a:pt x="5396" y="75"/>
                    <a:pt x="5548" y="226"/>
                  </a:cubicBezTo>
                  <a:cubicBezTo>
                    <a:pt x="5698" y="377"/>
                    <a:pt x="5774" y="555"/>
                    <a:pt x="5774" y="761"/>
                  </a:cubicBezTo>
                  <a:lnTo>
                    <a:pt x="5774" y="4945"/>
                  </a:lnTo>
                  <a:lnTo>
                    <a:pt x="7521" y="3197"/>
                  </a:lnTo>
                  <a:cubicBezTo>
                    <a:pt x="7668" y="3051"/>
                    <a:pt x="7846" y="2977"/>
                    <a:pt x="8056" y="2977"/>
                  </a:cubicBezTo>
                  <a:cubicBezTo>
                    <a:pt x="8262" y="2977"/>
                    <a:pt x="8442" y="3051"/>
                    <a:pt x="8597" y="3197"/>
                  </a:cubicBezTo>
                  <a:lnTo>
                    <a:pt x="9044" y="3643"/>
                  </a:lnTo>
                  <a:cubicBezTo>
                    <a:pt x="9186" y="3798"/>
                    <a:pt x="9260" y="3978"/>
                    <a:pt x="9260" y="41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多边形: 形状 29">
              <a:extLst>
                <a:ext uri="{FF2B5EF4-FFF2-40B4-BE49-F238E27FC236}">
                  <a16:creationId xmlns:a16="http://schemas.microsoft.com/office/drawing/2014/main" id="{B6F9040D-0EAF-439D-8744-78D969F18B87}"/>
                </a:ext>
              </a:extLst>
            </p:cNvPr>
            <p:cNvSpPr/>
            <p:nvPr/>
          </p:nvSpPr>
          <p:spPr>
            <a:xfrm rot="10800000">
              <a:off x="5792395" y="1097476"/>
              <a:ext cx="256560" cy="304062"/>
            </a:xfrm>
            <a:custGeom>
              <a:avLst/>
              <a:gdLst>
                <a:gd name="T0" fmla="*/ 9260 w 9260"/>
                <a:gd name="T1" fmla="*/ 4185 h 8815"/>
                <a:gd name="T2" fmla="*/ 9040 w 9260"/>
                <a:gd name="T3" fmla="*/ 4720 h 8815"/>
                <a:gd name="T4" fmla="*/ 5171 w 9260"/>
                <a:gd name="T5" fmla="*/ 8595 h 8815"/>
                <a:gd name="T6" fmla="*/ 4630 w 9260"/>
                <a:gd name="T7" fmla="*/ 8815 h 8815"/>
                <a:gd name="T8" fmla="*/ 4095 w 9260"/>
                <a:gd name="T9" fmla="*/ 8595 h 8815"/>
                <a:gd name="T10" fmla="*/ 226 w 9260"/>
                <a:gd name="T11" fmla="*/ 4720 h 8815"/>
                <a:gd name="T12" fmla="*/ 0 w 9260"/>
                <a:gd name="T13" fmla="*/ 4185 h 8815"/>
                <a:gd name="T14" fmla="*/ 226 w 9260"/>
                <a:gd name="T15" fmla="*/ 3643 h 8815"/>
                <a:gd name="T16" fmla="*/ 666 w 9260"/>
                <a:gd name="T17" fmla="*/ 3197 h 8815"/>
                <a:gd name="T18" fmla="*/ 1208 w 9260"/>
                <a:gd name="T19" fmla="*/ 2977 h 8815"/>
                <a:gd name="T20" fmla="*/ 1743 w 9260"/>
                <a:gd name="T21" fmla="*/ 3197 h 8815"/>
                <a:gd name="T22" fmla="*/ 3490 w 9260"/>
                <a:gd name="T23" fmla="*/ 4945 h 8815"/>
                <a:gd name="T24" fmla="*/ 3490 w 9260"/>
                <a:gd name="T25" fmla="*/ 761 h 8815"/>
                <a:gd name="T26" fmla="*/ 3716 w 9260"/>
                <a:gd name="T27" fmla="*/ 226 h 8815"/>
                <a:gd name="T28" fmla="*/ 4251 w 9260"/>
                <a:gd name="T29" fmla="*/ 0 h 8815"/>
                <a:gd name="T30" fmla="*/ 5013 w 9260"/>
                <a:gd name="T31" fmla="*/ 0 h 8815"/>
                <a:gd name="T32" fmla="*/ 5548 w 9260"/>
                <a:gd name="T33" fmla="*/ 226 h 8815"/>
                <a:gd name="T34" fmla="*/ 5774 w 9260"/>
                <a:gd name="T35" fmla="*/ 761 h 8815"/>
                <a:gd name="T36" fmla="*/ 5774 w 9260"/>
                <a:gd name="T37" fmla="*/ 4945 h 8815"/>
                <a:gd name="T38" fmla="*/ 7521 w 9260"/>
                <a:gd name="T39" fmla="*/ 3197 h 8815"/>
                <a:gd name="T40" fmla="*/ 8056 w 9260"/>
                <a:gd name="T41" fmla="*/ 2977 h 8815"/>
                <a:gd name="T42" fmla="*/ 8597 w 9260"/>
                <a:gd name="T43" fmla="*/ 3197 h 8815"/>
                <a:gd name="T44" fmla="*/ 9044 w 9260"/>
                <a:gd name="T45" fmla="*/ 3643 h 8815"/>
                <a:gd name="T46" fmla="*/ 9260 w 9260"/>
                <a:gd name="T47" fmla="*/ 4185 h 8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60" h="8815">
                  <a:moveTo>
                    <a:pt x="9260" y="4185"/>
                  </a:moveTo>
                  <a:cubicBezTo>
                    <a:pt x="9260" y="4395"/>
                    <a:pt x="9186" y="4573"/>
                    <a:pt x="9040" y="4720"/>
                  </a:cubicBezTo>
                  <a:lnTo>
                    <a:pt x="5171" y="8595"/>
                  </a:lnTo>
                  <a:cubicBezTo>
                    <a:pt x="5016" y="8741"/>
                    <a:pt x="4836" y="8815"/>
                    <a:pt x="4630" y="8815"/>
                  </a:cubicBezTo>
                  <a:cubicBezTo>
                    <a:pt x="4420" y="8815"/>
                    <a:pt x="4241" y="8741"/>
                    <a:pt x="4095" y="8595"/>
                  </a:cubicBezTo>
                  <a:lnTo>
                    <a:pt x="226" y="4720"/>
                  </a:lnTo>
                  <a:cubicBezTo>
                    <a:pt x="76" y="4577"/>
                    <a:pt x="0" y="4398"/>
                    <a:pt x="0" y="4185"/>
                  </a:cubicBezTo>
                  <a:cubicBezTo>
                    <a:pt x="0" y="3975"/>
                    <a:pt x="75" y="3795"/>
                    <a:pt x="226" y="3643"/>
                  </a:cubicBezTo>
                  <a:lnTo>
                    <a:pt x="666" y="3197"/>
                  </a:lnTo>
                  <a:cubicBezTo>
                    <a:pt x="821" y="3051"/>
                    <a:pt x="1001" y="2977"/>
                    <a:pt x="1208" y="2977"/>
                  </a:cubicBezTo>
                  <a:cubicBezTo>
                    <a:pt x="1418" y="2977"/>
                    <a:pt x="1596" y="3051"/>
                    <a:pt x="1743" y="3197"/>
                  </a:cubicBezTo>
                  <a:lnTo>
                    <a:pt x="3490" y="4945"/>
                  </a:lnTo>
                  <a:lnTo>
                    <a:pt x="3490" y="761"/>
                  </a:lnTo>
                  <a:cubicBezTo>
                    <a:pt x="3490" y="555"/>
                    <a:pt x="3565" y="377"/>
                    <a:pt x="3716" y="226"/>
                  </a:cubicBezTo>
                  <a:cubicBezTo>
                    <a:pt x="3866" y="76"/>
                    <a:pt x="4045" y="0"/>
                    <a:pt x="4251" y="0"/>
                  </a:cubicBezTo>
                  <a:lnTo>
                    <a:pt x="5013" y="0"/>
                  </a:lnTo>
                  <a:cubicBezTo>
                    <a:pt x="5219" y="0"/>
                    <a:pt x="5396" y="75"/>
                    <a:pt x="5548" y="226"/>
                  </a:cubicBezTo>
                  <a:cubicBezTo>
                    <a:pt x="5698" y="377"/>
                    <a:pt x="5774" y="555"/>
                    <a:pt x="5774" y="761"/>
                  </a:cubicBezTo>
                  <a:lnTo>
                    <a:pt x="5774" y="4945"/>
                  </a:lnTo>
                  <a:lnTo>
                    <a:pt x="7521" y="3197"/>
                  </a:lnTo>
                  <a:cubicBezTo>
                    <a:pt x="7668" y="3051"/>
                    <a:pt x="7846" y="2977"/>
                    <a:pt x="8056" y="2977"/>
                  </a:cubicBezTo>
                  <a:cubicBezTo>
                    <a:pt x="8262" y="2977"/>
                    <a:pt x="8442" y="3051"/>
                    <a:pt x="8597" y="3197"/>
                  </a:cubicBezTo>
                  <a:lnTo>
                    <a:pt x="9044" y="3643"/>
                  </a:lnTo>
                  <a:cubicBezTo>
                    <a:pt x="9186" y="3798"/>
                    <a:pt x="9260" y="3978"/>
                    <a:pt x="9260" y="41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4" descr="631">
              <a:extLst>
                <a:ext uri="{FF2B5EF4-FFF2-40B4-BE49-F238E27FC236}">
                  <a16:creationId xmlns:a16="http://schemas.microsoft.com/office/drawing/2014/main" id="{98938047-029F-4A31-AE65-4C06DB38DBA1}"/>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721586" y="1811125"/>
              <a:ext cx="2030966" cy="110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id="{73FB3AED-7120-469D-B1D9-30B8406F7D7E}"/>
              </a:ext>
            </a:extLst>
          </p:cNvPr>
          <p:cNvGrpSpPr/>
          <p:nvPr/>
        </p:nvGrpSpPr>
        <p:grpSpPr>
          <a:xfrm>
            <a:off x="1276081" y="3320688"/>
            <a:ext cx="3155847" cy="2345124"/>
            <a:chOff x="1276081" y="3320688"/>
            <a:chExt cx="3155847" cy="2345124"/>
          </a:xfrm>
        </p:grpSpPr>
        <p:sp>
          <p:nvSpPr>
            <p:cNvPr id="40" name="圆角矩形 14">
              <a:extLst>
                <a:ext uri="{FF2B5EF4-FFF2-40B4-BE49-F238E27FC236}">
                  <a16:creationId xmlns:a16="http://schemas.microsoft.com/office/drawing/2014/main" id="{B7CB47E7-94EF-4B8A-83CD-26025BA91CF0}"/>
                </a:ext>
              </a:extLst>
            </p:cNvPr>
            <p:cNvSpPr/>
            <p:nvPr/>
          </p:nvSpPr>
          <p:spPr>
            <a:xfrm>
              <a:off x="1276081" y="3325532"/>
              <a:ext cx="540002" cy="540000"/>
            </a:xfrm>
            <a:prstGeom prst="roundRect">
              <a:avLst>
                <a:gd name="adj" fmla="val 30000"/>
              </a:avLst>
            </a:prstGeom>
            <a:solidFill>
              <a:srgbClr val="A5A5A5"/>
            </a:solidFill>
            <a:ln w="12700" cap="rnd" cmpd="sng" algn="ctr">
              <a:noFill/>
              <a:prstDash val="solid"/>
              <a:round/>
              <a:headEnd/>
              <a:tailEnd/>
            </a:ln>
            <a:effectLst>
              <a:outerShdw blurRad="254000" dist="127000" algn="ctr" rotWithShape="0">
                <a:srgbClr val="A5A5A5">
                  <a:alpha val="32000"/>
                </a:srgbClr>
              </a:outerShdw>
            </a:effectLst>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Arial"/>
                <a:ea typeface="等线"/>
                <a:cs typeface="+mn-cs"/>
              </a:endParaRPr>
            </a:p>
          </p:txBody>
        </p:sp>
        <p:sp>
          <p:nvSpPr>
            <p:cNvPr id="26" name="圆角矩形 74">
              <a:extLst>
                <a:ext uri="{FF2B5EF4-FFF2-40B4-BE49-F238E27FC236}">
                  <a16:creationId xmlns:a16="http://schemas.microsoft.com/office/drawing/2014/main" id="{60F8563E-CE43-4738-A4CB-EC0DFC05064E}"/>
                </a:ext>
              </a:extLst>
            </p:cNvPr>
            <p:cNvSpPr/>
            <p:nvPr/>
          </p:nvSpPr>
          <p:spPr>
            <a:xfrm>
              <a:off x="1276081" y="5594234"/>
              <a:ext cx="3076546" cy="71578"/>
            </a:xfrm>
            <a:prstGeom prst="roundRect">
              <a:avLst>
                <a:gd name="adj" fmla="val 50000"/>
              </a:avLst>
            </a:prstGeom>
            <a:solidFill>
              <a:srgbClr val="A5A5A5">
                <a:alpha val="14000"/>
              </a:srgbClr>
            </a:solidFill>
            <a:ln w="57150" cap="rnd" cmpd="sng" algn="ctr">
              <a:noFill/>
              <a:prstDash val="solid"/>
              <a:round/>
            </a:ln>
            <a:effectLst/>
          </p:spPr>
          <p:txBody>
            <a:bodyPr rot="0" spcFirstLastPara="0" vert="horz" wrap="square" lIns="0" tIns="0" rIns="0" bIns="0" numCol="1" spcCol="0" rtlCol="0" fromWordArt="0" anchor="ctr" anchorCtr="0" forceAA="0" compatLnSpc="1">
              <a:normAutofit fontScale="25000" lnSpcReduction="20000"/>
            </a:bodyPr>
            <a:lstStyle/>
            <a:p>
              <a:pPr marL="0" marR="0" lvl="0" indent="0" algn="ctr" defTabSz="913742"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等线"/>
                <a:cs typeface="+mn-cs"/>
              </a:endParaRPr>
            </a:p>
          </p:txBody>
        </p:sp>
        <p:sp>
          <p:nvSpPr>
            <p:cNvPr id="46" name="文本框 45">
              <a:extLst>
                <a:ext uri="{FF2B5EF4-FFF2-40B4-BE49-F238E27FC236}">
                  <a16:creationId xmlns:a16="http://schemas.microsoft.com/office/drawing/2014/main" id="{23C147BB-8794-42F8-A001-DC2889EE283A}"/>
                </a:ext>
              </a:extLst>
            </p:cNvPr>
            <p:cNvSpPr txBox="1"/>
            <p:nvPr/>
          </p:nvSpPr>
          <p:spPr>
            <a:xfrm>
              <a:off x="1961142" y="3320688"/>
              <a:ext cx="2016427" cy="369332"/>
            </a:xfrm>
            <a:prstGeom prst="rect">
              <a:avLst/>
            </a:prstGeom>
            <a:noFill/>
          </p:spPr>
          <p:txBody>
            <a:bodyPr wrap="square"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a:solidFill>
                    <a:prstClr val="black"/>
                  </a:solidFill>
                  <a:highlight>
                    <a:srgbClr val="FFFF00"/>
                  </a:highlight>
                  <a:latin typeface="微软雅黑" panose="020B0503020204020204" pitchFamily="34" charset="-122"/>
                  <a:ea typeface="微软雅黑" panose="020B0503020204020204" pitchFamily="34" charset="-122"/>
                </a:rPr>
                <a:t>逐步扩张</a:t>
              </a:r>
            </a:p>
          </p:txBody>
        </p:sp>
        <p:sp>
          <p:nvSpPr>
            <p:cNvPr id="47" name="矩形 46">
              <a:extLst>
                <a:ext uri="{FF2B5EF4-FFF2-40B4-BE49-F238E27FC236}">
                  <a16:creationId xmlns:a16="http://schemas.microsoft.com/office/drawing/2014/main" id="{CABCEADB-9469-4F8D-8994-A2A118FEE819}"/>
                </a:ext>
              </a:extLst>
            </p:cNvPr>
            <p:cNvSpPr/>
            <p:nvPr/>
          </p:nvSpPr>
          <p:spPr>
            <a:xfrm>
              <a:off x="1904208" y="3617431"/>
              <a:ext cx="2527720" cy="701635"/>
            </a:xfrm>
            <a:prstGeom prst="rect">
              <a:avLst/>
            </a:prstGeom>
            <a:noFill/>
            <a:ln w="57150" cap="rnd" cmpd="sng" algn="ctr">
              <a:noFill/>
              <a:prstDash val="solid"/>
              <a:round/>
            </a:ln>
            <a:effectLst/>
          </p:spPr>
          <p:txBody>
            <a:bodyPr rot="0" spcFirstLastPara="0" vert="horz" wrap="square" lIns="90000" tIns="90000" rIns="90000" bIns="90000" numCol="1" spcCol="0" rtlCol="0" fromWordArt="0" anchor="t" anchorCtr="0" forceAA="0" compatLnSpc="1">
              <a:no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kern="0" dirty="0">
                  <a:solidFill>
                    <a:prstClr val="black"/>
                  </a:solidFill>
                  <a:latin typeface="微软雅黑" panose="020B0503020204020204" pitchFamily="34" charset="-122"/>
                  <a:ea typeface="微软雅黑" panose="020B0503020204020204" pitchFamily="34" charset="-122"/>
                </a:rPr>
                <a:t>首先定义核心概念结构，然后向外扩充，以滚雪球的方式逐步生成其他概念结构，直至总体概念结构</a:t>
              </a:r>
            </a:p>
          </p:txBody>
        </p:sp>
        <p:sp>
          <p:nvSpPr>
            <p:cNvPr id="31" name="任意多边形: 形状 30">
              <a:extLst>
                <a:ext uri="{FF2B5EF4-FFF2-40B4-BE49-F238E27FC236}">
                  <a16:creationId xmlns:a16="http://schemas.microsoft.com/office/drawing/2014/main" id="{2D2548F4-7C8C-42D2-8DC5-24C43EA6F8E3}"/>
                </a:ext>
              </a:extLst>
            </p:cNvPr>
            <p:cNvSpPr/>
            <p:nvPr/>
          </p:nvSpPr>
          <p:spPr>
            <a:xfrm>
              <a:off x="1378756" y="3448371"/>
              <a:ext cx="306000" cy="30484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99382" h="606298">
                  <a:moveTo>
                    <a:pt x="309490" y="563818"/>
                  </a:moveTo>
                  <a:cubicBezTo>
                    <a:pt x="304113" y="563818"/>
                    <a:pt x="299691" y="568233"/>
                    <a:pt x="299691" y="573722"/>
                  </a:cubicBezTo>
                  <a:cubicBezTo>
                    <a:pt x="299691" y="579092"/>
                    <a:pt x="304113" y="583507"/>
                    <a:pt x="309490" y="583507"/>
                  </a:cubicBezTo>
                  <a:cubicBezTo>
                    <a:pt x="314986" y="583507"/>
                    <a:pt x="319408" y="579092"/>
                    <a:pt x="319408" y="573722"/>
                  </a:cubicBezTo>
                  <a:cubicBezTo>
                    <a:pt x="319408" y="568233"/>
                    <a:pt x="314986" y="563818"/>
                    <a:pt x="309490" y="563818"/>
                  </a:cubicBezTo>
                  <a:close/>
                  <a:moveTo>
                    <a:pt x="28320" y="293305"/>
                  </a:moveTo>
                  <a:cubicBezTo>
                    <a:pt x="22943" y="293305"/>
                    <a:pt x="18522" y="297720"/>
                    <a:pt x="18522" y="303209"/>
                  </a:cubicBezTo>
                  <a:cubicBezTo>
                    <a:pt x="18522" y="308579"/>
                    <a:pt x="22943" y="313113"/>
                    <a:pt x="28320" y="313113"/>
                  </a:cubicBezTo>
                  <a:cubicBezTo>
                    <a:pt x="33817" y="313113"/>
                    <a:pt x="38238" y="308579"/>
                    <a:pt x="38238" y="303209"/>
                  </a:cubicBezTo>
                  <a:cubicBezTo>
                    <a:pt x="38238" y="297720"/>
                    <a:pt x="33817" y="293305"/>
                    <a:pt x="28320" y="293305"/>
                  </a:cubicBezTo>
                  <a:close/>
                  <a:moveTo>
                    <a:pt x="576678" y="289486"/>
                  </a:moveTo>
                  <a:cubicBezTo>
                    <a:pt x="571182" y="289486"/>
                    <a:pt x="566760" y="293901"/>
                    <a:pt x="566760" y="299271"/>
                  </a:cubicBezTo>
                  <a:cubicBezTo>
                    <a:pt x="566760" y="304760"/>
                    <a:pt x="571182" y="309175"/>
                    <a:pt x="576678" y="309175"/>
                  </a:cubicBezTo>
                  <a:cubicBezTo>
                    <a:pt x="582056" y="309175"/>
                    <a:pt x="586477" y="304760"/>
                    <a:pt x="586477" y="299271"/>
                  </a:cubicBezTo>
                  <a:cubicBezTo>
                    <a:pt x="586477" y="293901"/>
                    <a:pt x="582056" y="289486"/>
                    <a:pt x="576678" y="289486"/>
                  </a:cubicBezTo>
                  <a:close/>
                  <a:moveTo>
                    <a:pt x="299715" y="246556"/>
                  </a:moveTo>
                  <a:cubicBezTo>
                    <a:pt x="324932" y="246556"/>
                    <a:pt x="346084" y="264445"/>
                    <a:pt x="351223" y="288178"/>
                  </a:cubicBezTo>
                  <a:cubicBezTo>
                    <a:pt x="378949" y="290444"/>
                    <a:pt x="397353" y="294618"/>
                    <a:pt x="397353" y="299269"/>
                  </a:cubicBezTo>
                  <a:cubicBezTo>
                    <a:pt x="397353" y="304039"/>
                    <a:pt x="378949" y="308213"/>
                    <a:pt x="351223" y="310479"/>
                  </a:cubicBezTo>
                  <a:cubicBezTo>
                    <a:pt x="346084" y="334212"/>
                    <a:pt x="324932" y="351981"/>
                    <a:pt x="299715" y="351981"/>
                  </a:cubicBezTo>
                  <a:cubicBezTo>
                    <a:pt x="274380" y="351981"/>
                    <a:pt x="253227" y="334212"/>
                    <a:pt x="248088" y="310479"/>
                  </a:cubicBezTo>
                  <a:cubicBezTo>
                    <a:pt x="220482" y="308213"/>
                    <a:pt x="201958" y="304039"/>
                    <a:pt x="201958" y="299269"/>
                  </a:cubicBezTo>
                  <a:cubicBezTo>
                    <a:pt x="201958" y="294618"/>
                    <a:pt x="220482" y="290444"/>
                    <a:pt x="248088" y="288178"/>
                  </a:cubicBezTo>
                  <a:cubicBezTo>
                    <a:pt x="253227" y="264445"/>
                    <a:pt x="274380" y="246556"/>
                    <a:pt x="299715" y="246556"/>
                  </a:cubicBezTo>
                  <a:close/>
                  <a:moveTo>
                    <a:pt x="299691" y="184831"/>
                  </a:moveTo>
                  <a:cubicBezTo>
                    <a:pt x="236349" y="184831"/>
                    <a:pt x="184958" y="236143"/>
                    <a:pt x="184958" y="299268"/>
                  </a:cubicBezTo>
                  <a:cubicBezTo>
                    <a:pt x="184958" y="362513"/>
                    <a:pt x="236349" y="413825"/>
                    <a:pt x="299691" y="413825"/>
                  </a:cubicBezTo>
                  <a:cubicBezTo>
                    <a:pt x="363034" y="413825"/>
                    <a:pt x="414305" y="362513"/>
                    <a:pt x="414305" y="299268"/>
                  </a:cubicBezTo>
                  <a:cubicBezTo>
                    <a:pt x="414305" y="236143"/>
                    <a:pt x="363034" y="184831"/>
                    <a:pt x="299691" y="184831"/>
                  </a:cubicBezTo>
                  <a:close/>
                  <a:moveTo>
                    <a:pt x="299691" y="116574"/>
                  </a:moveTo>
                  <a:cubicBezTo>
                    <a:pt x="400561" y="116574"/>
                    <a:pt x="482667" y="198554"/>
                    <a:pt x="482667" y="299268"/>
                  </a:cubicBezTo>
                  <a:cubicBezTo>
                    <a:pt x="482667" y="399983"/>
                    <a:pt x="400561" y="481962"/>
                    <a:pt x="299691" y="481962"/>
                  </a:cubicBezTo>
                  <a:cubicBezTo>
                    <a:pt x="198702" y="481962"/>
                    <a:pt x="116715" y="400102"/>
                    <a:pt x="116715" y="299268"/>
                  </a:cubicBezTo>
                  <a:cubicBezTo>
                    <a:pt x="116715" y="198554"/>
                    <a:pt x="198702" y="116574"/>
                    <a:pt x="299691" y="116574"/>
                  </a:cubicBezTo>
                  <a:close/>
                  <a:moveTo>
                    <a:pt x="299691" y="66704"/>
                  </a:moveTo>
                  <a:cubicBezTo>
                    <a:pt x="171235" y="66704"/>
                    <a:pt x="66678" y="170995"/>
                    <a:pt x="66678" y="299271"/>
                  </a:cubicBezTo>
                  <a:cubicBezTo>
                    <a:pt x="66678" y="427547"/>
                    <a:pt x="171235" y="531958"/>
                    <a:pt x="299691" y="531958"/>
                  </a:cubicBezTo>
                  <a:cubicBezTo>
                    <a:pt x="428147" y="531958"/>
                    <a:pt x="532585" y="427547"/>
                    <a:pt x="532585" y="299271"/>
                  </a:cubicBezTo>
                  <a:cubicBezTo>
                    <a:pt x="532585" y="170995"/>
                    <a:pt x="428147" y="66704"/>
                    <a:pt x="299691" y="66704"/>
                  </a:cubicBezTo>
                  <a:close/>
                  <a:moveTo>
                    <a:pt x="299691" y="23150"/>
                  </a:moveTo>
                  <a:cubicBezTo>
                    <a:pt x="294195" y="23150"/>
                    <a:pt x="289773" y="27565"/>
                    <a:pt x="289773" y="32934"/>
                  </a:cubicBezTo>
                  <a:cubicBezTo>
                    <a:pt x="289773" y="38423"/>
                    <a:pt x="294195" y="42838"/>
                    <a:pt x="299691" y="42838"/>
                  </a:cubicBezTo>
                  <a:cubicBezTo>
                    <a:pt x="305068" y="42838"/>
                    <a:pt x="309490" y="38423"/>
                    <a:pt x="309490" y="32934"/>
                  </a:cubicBezTo>
                  <a:cubicBezTo>
                    <a:pt x="309490" y="27565"/>
                    <a:pt x="305068" y="23150"/>
                    <a:pt x="299691" y="23150"/>
                  </a:cubicBezTo>
                  <a:close/>
                  <a:moveTo>
                    <a:pt x="299691" y="0"/>
                  </a:moveTo>
                  <a:cubicBezTo>
                    <a:pt x="364218" y="0"/>
                    <a:pt x="424085" y="20524"/>
                    <a:pt x="472958" y="55248"/>
                  </a:cubicBezTo>
                  <a:lnTo>
                    <a:pt x="550987" y="6563"/>
                  </a:lnTo>
                  <a:lnTo>
                    <a:pt x="558515" y="13126"/>
                  </a:lnTo>
                  <a:lnTo>
                    <a:pt x="518843" y="59544"/>
                  </a:lnTo>
                  <a:cubicBezTo>
                    <a:pt x="513586" y="65749"/>
                    <a:pt x="514302" y="75057"/>
                    <a:pt x="520516" y="80307"/>
                  </a:cubicBezTo>
                  <a:cubicBezTo>
                    <a:pt x="523265" y="82574"/>
                    <a:pt x="526730" y="83767"/>
                    <a:pt x="530076" y="83767"/>
                  </a:cubicBezTo>
                  <a:cubicBezTo>
                    <a:pt x="534258" y="83767"/>
                    <a:pt x="538440" y="82097"/>
                    <a:pt x="541308" y="78636"/>
                  </a:cubicBezTo>
                  <a:lnTo>
                    <a:pt x="580741" y="32457"/>
                  </a:lnTo>
                  <a:lnTo>
                    <a:pt x="589106" y="39617"/>
                  </a:lnTo>
                  <a:lnTo>
                    <a:pt x="544415" y="126725"/>
                  </a:lnTo>
                  <a:cubicBezTo>
                    <a:pt x="578949" y="175530"/>
                    <a:pt x="599382" y="235073"/>
                    <a:pt x="599382" y="299271"/>
                  </a:cubicBezTo>
                  <a:cubicBezTo>
                    <a:pt x="599382" y="366213"/>
                    <a:pt x="577395" y="428024"/>
                    <a:pt x="540233" y="477903"/>
                  </a:cubicBezTo>
                  <a:lnTo>
                    <a:pt x="593288" y="563221"/>
                  </a:lnTo>
                  <a:lnTo>
                    <a:pt x="582773" y="578734"/>
                  </a:lnTo>
                  <a:lnTo>
                    <a:pt x="541308" y="530168"/>
                  </a:lnTo>
                  <a:cubicBezTo>
                    <a:pt x="536050" y="523963"/>
                    <a:pt x="526849" y="523247"/>
                    <a:pt x="520516" y="528497"/>
                  </a:cubicBezTo>
                  <a:cubicBezTo>
                    <a:pt x="514422" y="533748"/>
                    <a:pt x="513586" y="543055"/>
                    <a:pt x="518963" y="549260"/>
                  </a:cubicBezTo>
                  <a:lnTo>
                    <a:pt x="560547" y="598065"/>
                  </a:lnTo>
                  <a:lnTo>
                    <a:pt x="550987" y="606298"/>
                  </a:lnTo>
                  <a:lnTo>
                    <a:pt x="462084" y="550811"/>
                  </a:lnTo>
                  <a:cubicBezTo>
                    <a:pt x="415242" y="581001"/>
                    <a:pt x="359558" y="598661"/>
                    <a:pt x="299691" y="598661"/>
                  </a:cubicBezTo>
                  <a:cubicBezTo>
                    <a:pt x="239825" y="598661"/>
                    <a:pt x="184141" y="581001"/>
                    <a:pt x="137418" y="550931"/>
                  </a:cubicBezTo>
                  <a:lnTo>
                    <a:pt x="48634" y="606298"/>
                  </a:lnTo>
                  <a:lnTo>
                    <a:pt x="38358" y="597468"/>
                  </a:lnTo>
                  <a:lnTo>
                    <a:pt x="79464" y="549260"/>
                  </a:lnTo>
                  <a:cubicBezTo>
                    <a:pt x="84722" y="543055"/>
                    <a:pt x="84005" y="533748"/>
                    <a:pt x="77791" y="528497"/>
                  </a:cubicBezTo>
                  <a:cubicBezTo>
                    <a:pt x="71577" y="523247"/>
                    <a:pt x="62376" y="523963"/>
                    <a:pt x="56999" y="530168"/>
                  </a:cubicBezTo>
                  <a:lnTo>
                    <a:pt x="16132" y="578137"/>
                  </a:lnTo>
                  <a:lnTo>
                    <a:pt x="5377" y="563221"/>
                  </a:lnTo>
                  <a:lnTo>
                    <a:pt x="59269" y="478142"/>
                  </a:lnTo>
                  <a:cubicBezTo>
                    <a:pt x="21987" y="428263"/>
                    <a:pt x="0" y="366333"/>
                    <a:pt x="0" y="299271"/>
                  </a:cubicBezTo>
                  <a:cubicBezTo>
                    <a:pt x="0" y="234954"/>
                    <a:pt x="20434" y="175291"/>
                    <a:pt x="55087" y="126486"/>
                  </a:cubicBezTo>
                  <a:lnTo>
                    <a:pt x="10516" y="39617"/>
                  </a:lnTo>
                  <a:lnTo>
                    <a:pt x="18163" y="33054"/>
                  </a:lnTo>
                  <a:lnTo>
                    <a:pt x="56999" y="78636"/>
                  </a:lnTo>
                  <a:cubicBezTo>
                    <a:pt x="59986" y="81978"/>
                    <a:pt x="64049" y="83767"/>
                    <a:pt x="68231" y="83767"/>
                  </a:cubicBezTo>
                  <a:cubicBezTo>
                    <a:pt x="71697" y="83767"/>
                    <a:pt x="75042" y="82574"/>
                    <a:pt x="77791" y="80307"/>
                  </a:cubicBezTo>
                  <a:cubicBezTo>
                    <a:pt x="84005" y="74937"/>
                    <a:pt x="84722" y="65749"/>
                    <a:pt x="79464" y="59544"/>
                  </a:cubicBezTo>
                  <a:lnTo>
                    <a:pt x="40389" y="13723"/>
                  </a:lnTo>
                  <a:lnTo>
                    <a:pt x="48634" y="6563"/>
                  </a:lnTo>
                  <a:lnTo>
                    <a:pt x="126425" y="55129"/>
                  </a:lnTo>
                  <a:cubicBezTo>
                    <a:pt x="175417" y="20405"/>
                    <a:pt x="235164" y="0"/>
                    <a:pt x="2996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4" descr="62">
              <a:extLst>
                <a:ext uri="{FF2B5EF4-FFF2-40B4-BE49-F238E27FC236}">
                  <a16:creationId xmlns:a16="http://schemas.microsoft.com/office/drawing/2014/main" id="{AEFF8EF0-50A8-4234-B3EF-FA9317B7947C}"/>
                </a:ext>
              </a:extLst>
            </p:cNvPr>
            <p:cNvPicPr>
              <a:picLocks noChangeAspect="1" noChangeArrowheads="1"/>
            </p:cNvPicPr>
            <p:nvPr/>
          </p:nvPicPr>
          <p:blipFill>
            <a:blip r:embed="rId4">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79600" y="4458322"/>
              <a:ext cx="2912487" cy="114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55084000"/>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5A2AC5D-B5D3-4552-9705-88E57FC1A96E}"/>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数据抽象</a:t>
            </a:r>
          </a:p>
        </p:txBody>
      </p:sp>
      <p:sp>
        <p:nvSpPr>
          <p:cNvPr id="489475" name="Rectangle 3">
            <a:extLst>
              <a:ext uri="{FF2B5EF4-FFF2-40B4-BE49-F238E27FC236}">
                <a16:creationId xmlns:a16="http://schemas.microsoft.com/office/drawing/2014/main" id="{6177D0CA-DF0A-4602-9E81-43E402D1374F}"/>
              </a:ext>
            </a:extLst>
          </p:cNvPr>
          <p:cNvSpPr>
            <a:spLocks noGrp="1" noChangeArrowheads="1"/>
          </p:cNvSpPr>
          <p:nvPr>
            <p:ph sz="quarter" idx="10"/>
          </p:nvPr>
        </p:nvSpPr>
        <p:spPr>
          <a:xfrm>
            <a:off x="687388" y="769938"/>
            <a:ext cx="9001125" cy="370825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rgbClr val="FF0000"/>
                </a:solidFill>
              </a:rPr>
              <a:t>概念结构是对现实世界的一种抽象</a:t>
            </a:r>
          </a:p>
          <a:p>
            <a:pPr marL="823728" lvl="1" indent="-315734" defTabSz="1014227" eaLnBrk="1" hangingPunct="1">
              <a:lnSpc>
                <a:spcPct val="130000"/>
              </a:lnSpc>
              <a:buSzPct val="60000"/>
              <a:buFont typeface="Wingdings" panose="05000000000000000000" pitchFamily="2" charset="2"/>
              <a:buChar char="n"/>
              <a:defRPr/>
            </a:pPr>
            <a:r>
              <a:rPr lang="zh-CN" altLang="en-US" dirty="0"/>
              <a:t>从实际的人、物、事和概念中抽取所关心的共同特性，忽略非本质的细节</a:t>
            </a:r>
          </a:p>
          <a:p>
            <a:pPr marL="823728" lvl="1" indent="-315734" defTabSz="1014227" eaLnBrk="1" hangingPunct="1">
              <a:lnSpc>
                <a:spcPct val="130000"/>
              </a:lnSpc>
              <a:buSzPct val="60000"/>
              <a:buFont typeface="Wingdings" panose="05000000000000000000" pitchFamily="2" charset="2"/>
              <a:buChar char="n"/>
              <a:defRPr/>
            </a:pPr>
            <a:r>
              <a:rPr lang="zh-CN" altLang="en-US" dirty="0"/>
              <a:t>把这些特性用各种概念精确地加以描述</a:t>
            </a:r>
          </a:p>
          <a:p>
            <a:pPr marL="823728" lvl="1" indent="-315734" defTabSz="1014227" eaLnBrk="1" hangingPunct="1">
              <a:lnSpc>
                <a:spcPct val="130000"/>
              </a:lnSpc>
              <a:buSzPct val="60000"/>
              <a:buFont typeface="Wingdings" panose="05000000000000000000" pitchFamily="2" charset="2"/>
              <a:buChar char="n"/>
              <a:defRPr/>
            </a:pPr>
            <a:r>
              <a:rPr lang="zh-CN" altLang="en-US" dirty="0"/>
              <a:t>这些概念组成了某种模型</a:t>
            </a:r>
            <a:endParaRPr lang="en-US" altLang="zh-CN" dirty="0"/>
          </a:p>
          <a:p>
            <a:pPr marL="380996" indent="-380996" defTabSz="1014227" eaLnBrk="1" hangingPunct="1">
              <a:lnSpc>
                <a:spcPct val="130000"/>
              </a:lnSpc>
              <a:defRPr/>
            </a:pPr>
            <a:r>
              <a:rPr lang="zh-CN" altLang="en-US" dirty="0">
                <a:solidFill>
                  <a:schemeClr val="tx1"/>
                </a:solidFill>
              </a:rPr>
              <a:t>数据抽象的用途</a:t>
            </a:r>
          </a:p>
          <a:p>
            <a:pPr marL="823728" lvl="1" indent="-315734" defTabSz="1014227" eaLnBrk="1" hangingPunct="1">
              <a:lnSpc>
                <a:spcPct val="130000"/>
              </a:lnSpc>
              <a:buSzPct val="60000"/>
              <a:buFont typeface="Wingdings" panose="05000000000000000000" pitchFamily="2" charset="2"/>
              <a:buChar char="n"/>
              <a:defRPr/>
            </a:pPr>
            <a:r>
              <a:rPr lang="zh-CN" altLang="en-US" dirty="0"/>
              <a:t>对需求分析阶段收集到的数据进行分类、组织（聚集），形成</a:t>
            </a:r>
          </a:p>
          <a:p>
            <a:pPr marL="1268224" lvl="2" indent="-252234" defTabSz="1014227">
              <a:defRPr/>
            </a:pPr>
            <a:r>
              <a:rPr lang="zh-CN" altLang="en-US" dirty="0"/>
              <a:t>实体</a:t>
            </a:r>
          </a:p>
          <a:p>
            <a:pPr marL="1268224" lvl="2" indent="-252234" defTabSz="1014227">
              <a:defRPr/>
            </a:pPr>
            <a:r>
              <a:rPr lang="zh-CN" altLang="en-US" dirty="0"/>
              <a:t>实体的属性，标识实体的码</a:t>
            </a:r>
          </a:p>
          <a:p>
            <a:pPr marL="1268224" lvl="2" indent="-252234" defTabSz="1014227">
              <a:defRPr/>
            </a:pPr>
            <a:r>
              <a:rPr lang="zh-CN" altLang="en-US" dirty="0"/>
              <a:t>确定实体之间的联系类型</a:t>
            </a:r>
            <a:r>
              <a:rPr lang="en-US" altLang="zh-CN" dirty="0"/>
              <a:t>(1:1</a:t>
            </a:r>
            <a:r>
              <a:rPr lang="zh-CN" altLang="en-US" dirty="0"/>
              <a:t>，</a:t>
            </a:r>
            <a:r>
              <a:rPr lang="en-US" altLang="zh-CN" dirty="0"/>
              <a:t>1:n</a:t>
            </a:r>
            <a:r>
              <a:rPr lang="zh-CN" altLang="en-US" dirty="0"/>
              <a:t>，</a:t>
            </a:r>
            <a:r>
              <a:rPr lang="en-US" altLang="zh-CN" dirty="0"/>
              <a:t>m:n)</a:t>
            </a: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497BF2D-6580-4D49-A794-EA02BA6EFB7D}"/>
              </a:ext>
            </a:extLst>
          </p:cNvPr>
          <p:cNvSpPr/>
          <p:nvPr/>
        </p:nvSpPr>
        <p:spPr>
          <a:xfrm>
            <a:off x="719138" y="1201316"/>
            <a:ext cx="3009783" cy="375924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íṡliďe">
            <a:extLst>
              <a:ext uri="{FF2B5EF4-FFF2-40B4-BE49-F238E27FC236}">
                <a16:creationId xmlns:a16="http://schemas.microsoft.com/office/drawing/2014/main" id="{ED21A6D3-7B16-41F4-928C-E8F037C5D48B}"/>
              </a:ext>
            </a:extLst>
          </p:cNvPr>
          <p:cNvSpPr/>
          <p:nvPr/>
        </p:nvSpPr>
        <p:spPr>
          <a:xfrm>
            <a:off x="3033739" y="4203522"/>
            <a:ext cx="444222" cy="444220"/>
          </a:xfrm>
          <a:prstGeom prst="ellipse">
            <a:avLst/>
          </a:prstGeom>
          <a:solidFill>
            <a:srgbClr val="7030A0"/>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9" name="文本框 18">
            <a:extLst>
              <a:ext uri="{FF2B5EF4-FFF2-40B4-BE49-F238E27FC236}">
                <a16:creationId xmlns:a16="http://schemas.microsoft.com/office/drawing/2014/main" id="{1988223D-0FEF-4629-A9E0-E9C69FAC4C5E}"/>
              </a:ext>
            </a:extLst>
          </p:cNvPr>
          <p:cNvSpPr txBox="1"/>
          <p:nvPr/>
        </p:nvSpPr>
        <p:spPr>
          <a:xfrm>
            <a:off x="1774382" y="1444560"/>
            <a:ext cx="800219" cy="497957"/>
          </a:xfrm>
          <a:prstGeom prst="rect">
            <a:avLst/>
          </a:prstGeom>
          <a:noFill/>
        </p:spPr>
        <p:txBody>
          <a:bodyPr wrap="none" rtlCol="0">
            <a:spAutoFit/>
          </a:bodyPr>
          <a:lstStyle>
            <a:defPPr>
              <a:defRPr lang="zh-CN"/>
            </a:defPPr>
            <a:lvl1pPr marL="0" algn="ctr" defTabSz="914400" eaLnBrk="1" latinLnBrk="0" hangingPunct="1">
              <a:lnSpc>
                <a:spcPct val="120000"/>
              </a:lnSpc>
              <a:defRPr sz="1800">
                <a:solidFill>
                  <a:schemeClr val="accent1"/>
                </a:solidFill>
                <a:ea typeface="等线" panose="02010600030101010101" pitchFamily="2"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r>
              <a:rPr lang="zh-CN" altLang="en-US" sz="2400" b="1"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分类</a:t>
            </a:r>
            <a:endParaRPr lang="en-US" altLang="zh-CN" sz="2400" b="1"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CE08FAE-8871-45DD-ADCF-E1C48C50ED14}"/>
              </a:ext>
            </a:extLst>
          </p:cNvPr>
          <p:cNvSpPr txBox="1"/>
          <p:nvPr/>
        </p:nvSpPr>
        <p:spPr>
          <a:xfrm>
            <a:off x="868312" y="2146790"/>
            <a:ext cx="2609649" cy="191706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定义某一类概念作为现实世界中一组对象的类型，具有某些共同的特性和行为。</a:t>
            </a:r>
          </a:p>
          <a:p>
            <a:pPr marL="171450" indent="-17145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它抽象了对象值和型之间的“</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 member of”</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的语义。</a:t>
            </a:r>
          </a:p>
          <a:p>
            <a:pPr marL="171450" indent="-17145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E-R</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模型中，</a:t>
            </a:r>
            <a:r>
              <a:rPr lang="zh-CN" altLang="en-US" sz="1600" b="1" dirty="0">
                <a:solidFill>
                  <a:srgbClr val="FF0000"/>
                </a:solidFill>
                <a:latin typeface="微软雅黑" panose="020B0503020204020204" pitchFamily="34" charset="-122"/>
                <a:ea typeface="微软雅黑" panose="020B0503020204020204" pitchFamily="34" charset="-122"/>
              </a:rPr>
              <a:t>实体</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就是这种抽象。如：学生实体。</a:t>
            </a:r>
          </a:p>
        </p:txBody>
      </p:sp>
      <p:cxnSp>
        <p:nvCxnSpPr>
          <p:cNvPr id="21" name="直接连接符 20">
            <a:extLst>
              <a:ext uri="{FF2B5EF4-FFF2-40B4-BE49-F238E27FC236}">
                <a16:creationId xmlns:a16="http://schemas.microsoft.com/office/drawing/2014/main" id="{01479DC3-8161-4D97-A72B-220914696432}"/>
              </a:ext>
            </a:extLst>
          </p:cNvPr>
          <p:cNvCxnSpPr>
            <a:cxnSpLocks/>
          </p:cNvCxnSpPr>
          <p:nvPr/>
        </p:nvCxnSpPr>
        <p:spPr>
          <a:xfrm>
            <a:off x="955279" y="4527610"/>
            <a:ext cx="525518"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BD824E0-7E6A-4B90-9615-BE6F1CE66ECE}"/>
              </a:ext>
            </a:extLst>
          </p:cNvPr>
          <p:cNvSpPr/>
          <p:nvPr/>
        </p:nvSpPr>
        <p:spPr>
          <a:xfrm>
            <a:off x="3930664" y="1201316"/>
            <a:ext cx="3009783" cy="375924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5" name="文本框 14">
            <a:extLst>
              <a:ext uri="{FF2B5EF4-FFF2-40B4-BE49-F238E27FC236}">
                <a16:creationId xmlns:a16="http://schemas.microsoft.com/office/drawing/2014/main" id="{F62D5234-1E36-4E24-8E42-79C3172F2605}"/>
              </a:ext>
            </a:extLst>
          </p:cNvPr>
          <p:cNvSpPr txBox="1"/>
          <p:nvPr/>
        </p:nvSpPr>
        <p:spPr>
          <a:xfrm>
            <a:off x="4201678" y="2146790"/>
            <a:ext cx="2478087" cy="2175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定义某一类型的组成成分</a:t>
            </a:r>
          </a:p>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它抽象了对象内部类型和组成之间“</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 part of”</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的语义。</a:t>
            </a:r>
          </a:p>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E-R</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模型中</a:t>
            </a:r>
            <a:r>
              <a:rPr lang="zh-CN" altLang="en-US" sz="1600" b="1" dirty="0">
                <a:solidFill>
                  <a:srgbClr val="FF0000"/>
                </a:solidFill>
                <a:latin typeface="微软雅黑" panose="020B0503020204020204" pitchFamily="34" charset="-122"/>
                <a:ea typeface="微软雅黑" panose="020B0503020204020204" pitchFamily="34" charset="-122"/>
              </a:rPr>
              <a:t>若干属性</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的聚集组成了实体型，就是这种抽象。如姓名是学生实体的一个属性。</a:t>
            </a:r>
          </a:p>
        </p:txBody>
      </p:sp>
      <p:sp>
        <p:nvSpPr>
          <p:cNvPr id="14" name="文本框 13">
            <a:extLst>
              <a:ext uri="{FF2B5EF4-FFF2-40B4-BE49-F238E27FC236}">
                <a16:creationId xmlns:a16="http://schemas.microsoft.com/office/drawing/2014/main" id="{FEED1975-5091-4A15-86BC-60D495D1A709}"/>
              </a:ext>
            </a:extLst>
          </p:cNvPr>
          <p:cNvSpPr txBox="1"/>
          <p:nvPr/>
        </p:nvSpPr>
        <p:spPr>
          <a:xfrm>
            <a:off x="5026059" y="1444560"/>
            <a:ext cx="800220" cy="497957"/>
          </a:xfrm>
          <a:prstGeom prst="rect">
            <a:avLst/>
          </a:prstGeom>
          <a:noFill/>
        </p:spPr>
        <p:txBody>
          <a:bodyPr wrap="none" rtlCol="0">
            <a:spAutoFit/>
          </a:bodyPr>
          <a:lstStyle>
            <a:defPPr>
              <a:defRPr lang="zh-CN"/>
            </a:defPPr>
            <a:lvl1pPr marL="0" algn="ctr" defTabSz="914400" eaLnBrk="1" latinLnBrk="0" hangingPunct="1">
              <a:lnSpc>
                <a:spcPct val="120000"/>
              </a:lnSpc>
              <a:defRPr sz="2400" b="1">
                <a:solidFill>
                  <a:schemeClr val="tx1">
                    <a:lumMod val="95000"/>
                    <a:lumOff val="5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r>
              <a:rPr lang="zh-CN" altLang="en-US" dirty="0">
                <a:highlight>
                  <a:srgbClr val="FFFF00"/>
                </a:highlight>
              </a:rPr>
              <a:t>聚集</a:t>
            </a:r>
            <a:endParaRPr lang="en-US" altLang="zh-CN" dirty="0">
              <a:highlight>
                <a:srgbClr val="FFFF00"/>
              </a:highlight>
            </a:endParaRPr>
          </a:p>
        </p:txBody>
      </p:sp>
      <p:cxnSp>
        <p:nvCxnSpPr>
          <p:cNvPr id="16" name="直接连接符 15">
            <a:extLst>
              <a:ext uri="{FF2B5EF4-FFF2-40B4-BE49-F238E27FC236}">
                <a16:creationId xmlns:a16="http://schemas.microsoft.com/office/drawing/2014/main" id="{9D5DA038-3FDE-4282-B76A-4F196A71A91D}"/>
              </a:ext>
            </a:extLst>
          </p:cNvPr>
          <p:cNvCxnSpPr>
            <a:cxnSpLocks/>
          </p:cNvCxnSpPr>
          <p:nvPr/>
        </p:nvCxnSpPr>
        <p:spPr>
          <a:xfrm>
            <a:off x="4144600" y="4527610"/>
            <a:ext cx="525518"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FE1F433-9E68-42D7-A678-B928D23D26CB}"/>
              </a:ext>
            </a:extLst>
          </p:cNvPr>
          <p:cNvSpPr/>
          <p:nvPr/>
        </p:nvSpPr>
        <p:spPr>
          <a:xfrm>
            <a:off x="7097780" y="1201316"/>
            <a:ext cx="3009783" cy="375924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9" name="文本框 8">
            <a:extLst>
              <a:ext uri="{FF2B5EF4-FFF2-40B4-BE49-F238E27FC236}">
                <a16:creationId xmlns:a16="http://schemas.microsoft.com/office/drawing/2014/main" id="{47973D7F-89B5-4096-B54B-DB6A764EA132}"/>
              </a:ext>
            </a:extLst>
          </p:cNvPr>
          <p:cNvSpPr txBox="1"/>
          <p:nvPr/>
        </p:nvSpPr>
        <p:spPr>
          <a:xfrm>
            <a:off x="8202562" y="1430948"/>
            <a:ext cx="800220" cy="497957"/>
          </a:xfrm>
          <a:prstGeom prst="rect">
            <a:avLst/>
          </a:prstGeom>
          <a:noFill/>
        </p:spPr>
        <p:txBody>
          <a:bodyPr wrap="none" rtlCol="0">
            <a:spAutoFit/>
          </a:bodyPr>
          <a:lstStyle>
            <a:defPPr>
              <a:defRPr lang="zh-CN"/>
            </a:defPPr>
            <a:lvl1pPr marL="0" algn="ctr" defTabSz="914400" eaLnBrk="1" latinLnBrk="0" hangingPunct="1">
              <a:lnSpc>
                <a:spcPct val="120000"/>
              </a:lnSpc>
              <a:defRPr sz="2400" b="1">
                <a:solidFill>
                  <a:schemeClr val="tx1">
                    <a:lumMod val="95000"/>
                    <a:lumOff val="5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r>
              <a:rPr lang="zh-CN" altLang="en-US" dirty="0">
                <a:highlight>
                  <a:srgbClr val="FFFF00"/>
                </a:highlight>
              </a:rPr>
              <a:t>概括</a:t>
            </a:r>
            <a:endParaRPr lang="en-US" altLang="zh-CN" dirty="0">
              <a:highlight>
                <a:srgbClr val="FFFF00"/>
              </a:highlight>
            </a:endParaRPr>
          </a:p>
        </p:txBody>
      </p:sp>
      <p:sp>
        <p:nvSpPr>
          <p:cNvPr id="10" name="文本框 9">
            <a:extLst>
              <a:ext uri="{FF2B5EF4-FFF2-40B4-BE49-F238E27FC236}">
                <a16:creationId xmlns:a16="http://schemas.microsoft.com/office/drawing/2014/main" id="{636CAC1D-8EEA-4E8B-B600-E5F010E6293F}"/>
              </a:ext>
            </a:extLst>
          </p:cNvPr>
          <p:cNvSpPr txBox="1"/>
          <p:nvPr/>
        </p:nvSpPr>
        <p:spPr>
          <a:xfrm>
            <a:off x="7381453" y="2146790"/>
            <a:ext cx="2469247" cy="2175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定义类型之间的一种子集联系。</a:t>
            </a:r>
          </a:p>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它抽象了类型之间的“</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 subset of”</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的语义。</a:t>
            </a:r>
          </a:p>
          <a:p>
            <a:pPr marL="171450" indent="-171450" eaLnBrk="0" hangingPunct="0">
              <a:lnSpc>
                <a:spcPct val="12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概括有一个重要的性质：</a:t>
            </a:r>
            <a:r>
              <a:rPr lang="zh-CN" altLang="en-US" sz="1600" b="1" dirty="0">
                <a:solidFill>
                  <a:srgbClr val="FF0000"/>
                </a:solidFill>
                <a:latin typeface="微软雅黑" panose="020B0503020204020204" pitchFamily="34" charset="-122"/>
                <a:ea typeface="微软雅黑" panose="020B0503020204020204" pitchFamily="34" charset="-122"/>
              </a:rPr>
              <a:t>继承性</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。子类继承超类上定义的所有抽象。如研究生和本科生都是学生。</a:t>
            </a:r>
          </a:p>
        </p:txBody>
      </p:sp>
      <p:cxnSp>
        <p:nvCxnSpPr>
          <p:cNvPr id="11" name="直接连接符 10">
            <a:extLst>
              <a:ext uri="{FF2B5EF4-FFF2-40B4-BE49-F238E27FC236}">
                <a16:creationId xmlns:a16="http://schemas.microsoft.com/office/drawing/2014/main" id="{F6837CBB-3E16-40CF-8097-80DF4D5E5546}"/>
              </a:ext>
            </a:extLst>
          </p:cNvPr>
          <p:cNvCxnSpPr>
            <a:cxnSpLocks/>
          </p:cNvCxnSpPr>
          <p:nvPr/>
        </p:nvCxnSpPr>
        <p:spPr>
          <a:xfrm>
            <a:off x="7333921" y="4527610"/>
            <a:ext cx="525518"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61442" name="Rectangle 2">
            <a:extLst>
              <a:ext uri="{FF2B5EF4-FFF2-40B4-BE49-F238E27FC236}">
                <a16:creationId xmlns:a16="http://schemas.microsoft.com/office/drawing/2014/main" id="{A3F9D30F-C8E3-4024-80EF-0F9035F4BE8B}"/>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三种常用抽象</a:t>
            </a:r>
          </a:p>
        </p:txBody>
      </p:sp>
      <p:sp>
        <p:nvSpPr>
          <p:cNvPr id="22" name="任意多边形: 形状 21">
            <a:extLst>
              <a:ext uri="{FF2B5EF4-FFF2-40B4-BE49-F238E27FC236}">
                <a16:creationId xmlns:a16="http://schemas.microsoft.com/office/drawing/2014/main" id="{95811B17-D45E-499B-BE6A-BEC0A0AD6E08}"/>
              </a:ext>
            </a:extLst>
          </p:cNvPr>
          <p:cNvSpPr/>
          <p:nvPr/>
        </p:nvSpPr>
        <p:spPr bwMode="auto">
          <a:xfrm>
            <a:off x="3125327" y="4289475"/>
            <a:ext cx="238268" cy="272314"/>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sp>
      <p:sp>
        <p:nvSpPr>
          <p:cNvPr id="24" name="iṡliḓè">
            <a:extLst>
              <a:ext uri="{FF2B5EF4-FFF2-40B4-BE49-F238E27FC236}">
                <a16:creationId xmlns:a16="http://schemas.microsoft.com/office/drawing/2014/main" id="{CA1BDCE1-208A-4396-91AA-48909FB3724F}"/>
              </a:ext>
            </a:extLst>
          </p:cNvPr>
          <p:cNvSpPr/>
          <p:nvPr/>
        </p:nvSpPr>
        <p:spPr>
          <a:xfrm>
            <a:off x="6157582" y="4203522"/>
            <a:ext cx="444222" cy="444220"/>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7" name="任意多边形: 形状 16">
            <a:extLst>
              <a:ext uri="{FF2B5EF4-FFF2-40B4-BE49-F238E27FC236}">
                <a16:creationId xmlns:a16="http://schemas.microsoft.com/office/drawing/2014/main" id="{62D3ACA4-765B-40D6-A8E6-87827B6CC795}"/>
              </a:ext>
            </a:extLst>
          </p:cNvPr>
          <p:cNvSpPr/>
          <p:nvPr/>
        </p:nvSpPr>
        <p:spPr bwMode="auto">
          <a:xfrm>
            <a:off x="6232128" y="4265589"/>
            <a:ext cx="295130" cy="272314"/>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bg1"/>
          </a:solidFill>
          <a:ln w="3175">
            <a:solidFill>
              <a:schemeClr val="accent1"/>
            </a:solidFill>
          </a:ln>
        </p:spPr>
        <p:txBody>
          <a:bodyPr/>
          <a:lstStyle/>
          <a:p>
            <a:endParaRPr lang="zh-CN" altLang="en-US"/>
          </a:p>
        </p:txBody>
      </p:sp>
      <p:sp>
        <p:nvSpPr>
          <p:cNvPr id="25" name="îsľîḓê">
            <a:extLst>
              <a:ext uri="{FF2B5EF4-FFF2-40B4-BE49-F238E27FC236}">
                <a16:creationId xmlns:a16="http://schemas.microsoft.com/office/drawing/2014/main" id="{F925C4D8-6D35-4DB8-97A3-80B1A0B2EF49}"/>
              </a:ext>
            </a:extLst>
          </p:cNvPr>
          <p:cNvSpPr/>
          <p:nvPr/>
        </p:nvSpPr>
        <p:spPr>
          <a:xfrm>
            <a:off x="9299583" y="4203522"/>
            <a:ext cx="444222" cy="444220"/>
          </a:xfrm>
          <a:prstGeom prst="ellipse">
            <a:avLst/>
          </a:prstGeom>
          <a:solidFill>
            <a:srgbClr val="0070C0"/>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2" name="任意多边形: 形状 11">
            <a:extLst>
              <a:ext uri="{FF2B5EF4-FFF2-40B4-BE49-F238E27FC236}">
                <a16:creationId xmlns:a16="http://schemas.microsoft.com/office/drawing/2014/main" id="{92F9E92E-CD21-4E65-8DD1-DE063759BB48}"/>
              </a:ext>
            </a:extLst>
          </p:cNvPr>
          <p:cNvSpPr/>
          <p:nvPr/>
        </p:nvSpPr>
        <p:spPr bwMode="auto">
          <a:xfrm>
            <a:off x="9400480" y="4265589"/>
            <a:ext cx="242428" cy="272314"/>
          </a:xfrm>
          <a:custGeom>
            <a:avLst/>
            <a:gdLst>
              <a:gd name="connsiteX0" fmla="*/ 171450 w 438150"/>
              <a:gd name="connsiteY0" fmla="*/ 219075 h 533400"/>
              <a:gd name="connsiteX1" fmla="*/ 171450 w 438150"/>
              <a:gd name="connsiteY1" fmla="*/ 295275 h 533400"/>
              <a:gd name="connsiteX2" fmla="*/ 247650 w 438150"/>
              <a:gd name="connsiteY2" fmla="*/ 295275 h 533400"/>
              <a:gd name="connsiteX3" fmla="*/ 285750 w 438150"/>
              <a:gd name="connsiteY3" fmla="*/ 257175 h 533400"/>
              <a:gd name="connsiteX4" fmla="*/ 247650 w 438150"/>
              <a:gd name="connsiteY4" fmla="*/ 219075 h 533400"/>
              <a:gd name="connsiteX5" fmla="*/ 152400 w 438150"/>
              <a:gd name="connsiteY5" fmla="*/ 200025 h 533400"/>
              <a:gd name="connsiteX6" fmla="*/ 247650 w 438150"/>
              <a:gd name="connsiteY6" fmla="*/ 200025 h 533400"/>
              <a:gd name="connsiteX7" fmla="*/ 304800 w 438150"/>
              <a:gd name="connsiteY7" fmla="*/ 257175 h 533400"/>
              <a:gd name="connsiteX8" fmla="*/ 247650 w 438150"/>
              <a:gd name="connsiteY8" fmla="*/ 314325 h 533400"/>
              <a:gd name="connsiteX9" fmla="*/ 171450 w 438150"/>
              <a:gd name="connsiteY9" fmla="*/ 314325 h 533400"/>
              <a:gd name="connsiteX10" fmla="*/ 171450 w 438150"/>
              <a:gd name="connsiteY10" fmla="*/ 409575 h 533400"/>
              <a:gd name="connsiteX11" fmla="*/ 152400 w 438150"/>
              <a:gd name="connsiteY11" fmla="*/ 409575 h 533400"/>
              <a:gd name="connsiteX12" fmla="*/ 304800 w 438150"/>
              <a:gd name="connsiteY12" fmla="*/ 32480 h 533400"/>
              <a:gd name="connsiteX13" fmla="*/ 304800 w 438150"/>
              <a:gd name="connsiteY13" fmla="*/ 133350 h 533400"/>
              <a:gd name="connsiteX14" fmla="*/ 405574 w 438150"/>
              <a:gd name="connsiteY14" fmla="*/ 133350 h 533400"/>
              <a:gd name="connsiteX15" fmla="*/ 19050 w 438150"/>
              <a:gd name="connsiteY15" fmla="*/ 19050 h 533400"/>
              <a:gd name="connsiteX16" fmla="*/ 19050 w 438150"/>
              <a:gd name="connsiteY16" fmla="*/ 514350 h 533400"/>
              <a:gd name="connsiteX17" fmla="*/ 419100 w 438150"/>
              <a:gd name="connsiteY17" fmla="*/ 514350 h 533400"/>
              <a:gd name="connsiteX18" fmla="*/ 419100 w 438150"/>
              <a:gd name="connsiteY18" fmla="*/ 152400 h 533400"/>
              <a:gd name="connsiteX19" fmla="*/ 285750 w 438150"/>
              <a:gd name="connsiteY19" fmla="*/ 152400 h 533400"/>
              <a:gd name="connsiteX20" fmla="*/ 285750 w 438150"/>
              <a:gd name="connsiteY20" fmla="*/ 19050 h 533400"/>
              <a:gd name="connsiteX21" fmla="*/ 0 w 438150"/>
              <a:gd name="connsiteY21" fmla="*/ 0 h 533400"/>
              <a:gd name="connsiteX22" fmla="*/ 299180 w 438150"/>
              <a:gd name="connsiteY22" fmla="*/ 0 h 533400"/>
              <a:gd name="connsiteX23" fmla="*/ 438150 w 438150"/>
              <a:gd name="connsiteY23" fmla="*/ 138970 h 533400"/>
              <a:gd name="connsiteX24" fmla="*/ 438150 w 438150"/>
              <a:gd name="connsiteY24" fmla="*/ 533400 h 533400"/>
              <a:gd name="connsiteX25" fmla="*/ 0 w 438150"/>
              <a:gd name="connsiteY2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8150" h="533400">
                <a:moveTo>
                  <a:pt x="171450" y="219075"/>
                </a:moveTo>
                <a:lnTo>
                  <a:pt x="171450" y="295275"/>
                </a:lnTo>
                <a:lnTo>
                  <a:pt x="247650" y="295275"/>
                </a:lnTo>
                <a:cubicBezTo>
                  <a:pt x="268700" y="295275"/>
                  <a:pt x="285750" y="278225"/>
                  <a:pt x="285750" y="257175"/>
                </a:cubicBezTo>
                <a:cubicBezTo>
                  <a:pt x="285750" y="236125"/>
                  <a:pt x="268700" y="219075"/>
                  <a:pt x="247650" y="219075"/>
                </a:cubicBezTo>
                <a:close/>
                <a:moveTo>
                  <a:pt x="152400" y="200025"/>
                </a:moveTo>
                <a:lnTo>
                  <a:pt x="247650" y="200025"/>
                </a:lnTo>
                <a:cubicBezTo>
                  <a:pt x="279178" y="200025"/>
                  <a:pt x="304800" y="225647"/>
                  <a:pt x="304800" y="257175"/>
                </a:cubicBezTo>
                <a:cubicBezTo>
                  <a:pt x="304800" y="288703"/>
                  <a:pt x="279178" y="314325"/>
                  <a:pt x="247650" y="314325"/>
                </a:cubicBezTo>
                <a:lnTo>
                  <a:pt x="171450" y="314325"/>
                </a:lnTo>
                <a:lnTo>
                  <a:pt x="171450" y="409575"/>
                </a:lnTo>
                <a:lnTo>
                  <a:pt x="152400" y="409575"/>
                </a:lnTo>
                <a:close/>
                <a:moveTo>
                  <a:pt x="304800" y="32480"/>
                </a:moveTo>
                <a:lnTo>
                  <a:pt x="304800" y="133350"/>
                </a:lnTo>
                <a:lnTo>
                  <a:pt x="405574" y="133350"/>
                </a:lnTo>
                <a:close/>
                <a:moveTo>
                  <a:pt x="19050" y="19050"/>
                </a:moveTo>
                <a:lnTo>
                  <a:pt x="19050" y="514350"/>
                </a:lnTo>
                <a:lnTo>
                  <a:pt x="419100" y="514350"/>
                </a:lnTo>
                <a:lnTo>
                  <a:pt x="419100" y="152400"/>
                </a:lnTo>
                <a:lnTo>
                  <a:pt x="285750" y="152400"/>
                </a:lnTo>
                <a:lnTo>
                  <a:pt x="285750" y="19050"/>
                </a:lnTo>
                <a:close/>
                <a:moveTo>
                  <a:pt x="0" y="0"/>
                </a:moveTo>
                <a:lnTo>
                  <a:pt x="299180" y="0"/>
                </a:lnTo>
                <a:lnTo>
                  <a:pt x="438150" y="138970"/>
                </a:lnTo>
                <a:lnTo>
                  <a:pt x="438150" y="533400"/>
                </a:lnTo>
                <a:lnTo>
                  <a:pt x="0" y="533400"/>
                </a:lnTo>
                <a:close/>
              </a:path>
            </a:pathLst>
          </a:custGeom>
          <a:solidFill>
            <a:schemeClr val="bg1"/>
          </a:solidFill>
          <a:ln w="3175">
            <a:solidFill>
              <a:schemeClr val="accent1"/>
            </a:solidFill>
          </a:ln>
        </p:spPr>
        <p:txBody>
          <a:bodyPr/>
          <a:lstStyle/>
          <a:p>
            <a:endParaRPr lang="zh-CN" altLang="en-US"/>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0215895-A339-40AD-8527-F33448AC7358}"/>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如何区分实体和属性</a:t>
            </a:r>
          </a:p>
        </p:txBody>
      </p:sp>
      <p:sp>
        <p:nvSpPr>
          <p:cNvPr id="502787" name="Rectangle 3">
            <a:extLst>
              <a:ext uri="{FF2B5EF4-FFF2-40B4-BE49-F238E27FC236}">
                <a16:creationId xmlns:a16="http://schemas.microsoft.com/office/drawing/2014/main" id="{B98EB5A2-34E0-4B35-8DF6-03730295C0B0}"/>
              </a:ext>
            </a:extLst>
          </p:cNvPr>
          <p:cNvSpPr>
            <a:spLocks noGrp="1" noChangeArrowheads="1"/>
          </p:cNvSpPr>
          <p:nvPr>
            <p:ph sz="quarter" idx="10"/>
          </p:nvPr>
        </p:nvSpPr>
        <p:spPr>
          <a:xfrm>
            <a:off x="687389" y="769938"/>
            <a:ext cx="8785222" cy="135287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dirty="0">
                <a:highlight>
                  <a:srgbClr val="FFFF00"/>
                </a:highlight>
              </a:rPr>
              <a:t>实体与属性是相对而言的。同一事物，在一种应用场景中作为“属性”，在另一种应用场景中就</a:t>
            </a:r>
            <a:r>
              <a:rPr lang="zh-CN" altLang="en-US" dirty="0">
                <a:solidFill>
                  <a:srgbClr val="FF0000"/>
                </a:solidFill>
                <a:highlight>
                  <a:srgbClr val="FFFF00"/>
                </a:highlight>
              </a:rPr>
              <a:t>必须作为“实体”</a:t>
            </a:r>
            <a:r>
              <a:rPr lang="zh-CN" altLang="en-US" dirty="0">
                <a:highlight>
                  <a:srgbClr val="FFFF00"/>
                </a:highlight>
              </a:rPr>
              <a:t>。</a:t>
            </a:r>
          </a:p>
          <a:p>
            <a:pPr marL="507995" lvl="1" indent="0" defTabSz="1014227" eaLnBrk="1" hangingPunct="1">
              <a:lnSpc>
                <a:spcPct val="130000"/>
              </a:lnSpc>
              <a:buSzPct val="60000"/>
              <a:buFont typeface="Arial" panose="020B0604020202020204" pitchFamily="34" charset="0"/>
              <a:buNone/>
              <a:defRPr/>
            </a:pPr>
            <a:r>
              <a:rPr lang="zh-CN" altLang="en-US" dirty="0">
                <a:solidFill>
                  <a:schemeClr val="tx1">
                    <a:lumMod val="95000"/>
                    <a:lumOff val="5000"/>
                  </a:schemeClr>
                </a:solidFill>
              </a:rPr>
              <a:t>	</a:t>
            </a:r>
            <a:endParaRPr lang="en-US" altLang="zh-CN" dirty="0">
              <a:solidFill>
                <a:schemeClr val="tx1">
                  <a:lumMod val="95000"/>
                  <a:lumOff val="5000"/>
                </a:schemeClr>
              </a:solidFill>
            </a:endParaRPr>
          </a:p>
        </p:txBody>
      </p:sp>
      <p:graphicFrame>
        <p:nvGraphicFramePr>
          <p:cNvPr id="5" name="表格 4">
            <a:extLst>
              <a:ext uri="{FF2B5EF4-FFF2-40B4-BE49-F238E27FC236}">
                <a16:creationId xmlns:a16="http://schemas.microsoft.com/office/drawing/2014/main" id="{3D0BC6A2-B78A-4D08-9163-BEBE9AAF6857}"/>
              </a:ext>
            </a:extLst>
          </p:cNvPr>
          <p:cNvGraphicFramePr>
            <a:graphicFrameLocks noGrp="1"/>
          </p:cNvGraphicFramePr>
          <p:nvPr>
            <p:extLst>
              <p:ext uri="{D42A27DB-BD31-4B8C-83A1-F6EECF244321}">
                <p14:modId xmlns:p14="http://schemas.microsoft.com/office/powerpoint/2010/main" val="3037233902"/>
              </p:ext>
            </p:extLst>
          </p:nvPr>
        </p:nvGraphicFramePr>
        <p:xfrm>
          <a:off x="5007992" y="1973130"/>
          <a:ext cx="2160240" cy="3238124"/>
        </p:xfrm>
        <a:graphic>
          <a:graphicData uri="http://schemas.openxmlformats.org/drawingml/2006/table">
            <a:tbl>
              <a:tblPr firstRow="1" bandRow="1">
                <a:tableStyleId>{073A0DAA-6AF3-43AB-8588-CEC1D06C72B9}</a:tableStyleId>
              </a:tblPr>
              <a:tblGrid>
                <a:gridCol w="1040116">
                  <a:extLst>
                    <a:ext uri="{9D8B030D-6E8A-4147-A177-3AD203B41FA5}">
                      <a16:colId xmlns:a16="http://schemas.microsoft.com/office/drawing/2014/main" val="20000"/>
                    </a:ext>
                  </a:extLst>
                </a:gridCol>
                <a:gridCol w="1120124">
                  <a:extLst>
                    <a:ext uri="{9D8B030D-6E8A-4147-A177-3AD203B41FA5}">
                      <a16:colId xmlns:a16="http://schemas.microsoft.com/office/drawing/2014/main" val="20001"/>
                    </a:ext>
                  </a:extLst>
                </a:gridCol>
              </a:tblGrid>
              <a:tr h="253195">
                <a:tc gridSpan="2">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lang="zh-CN" altLang="en-US" sz="1600" kern="1200" noProof="0" dirty="0">
                          <a:solidFill>
                            <a:schemeClr val="bg1"/>
                          </a:solidFill>
                          <a:latin typeface="微软雅黑" panose="020B0503020204020204" pitchFamily="34" charset="-122"/>
                          <a:ea typeface="微软雅黑" panose="020B0503020204020204" pitchFamily="34" charset="-122"/>
                          <a:cs typeface="+mn-cs"/>
                        </a:rPr>
                        <a:t>学生</a:t>
                      </a:r>
                      <a:endParaRPr lang="en-US" altLang="zh-CN" sz="1600" kern="1200" noProof="0" dirty="0">
                        <a:solidFill>
                          <a:schemeClr val="bg1"/>
                        </a:solidFill>
                        <a:latin typeface="微软雅黑" panose="020B0503020204020204" pitchFamily="34" charset="-122"/>
                        <a:ea typeface="微软雅黑" panose="020B0503020204020204" pitchFamily="34" charset="-122"/>
                        <a:cs typeface="+mn-cs"/>
                      </a:endParaRPr>
                    </a:p>
                  </a:txBody>
                  <a:tcPr marL="121920" marR="121920" marT="60960" marB="60960" anchor="ctr">
                    <a:solidFill>
                      <a:schemeClr val="accent6">
                        <a:lumMod val="75000"/>
                      </a:schemeClr>
                    </a:solidFill>
                  </a:tcPr>
                </a:tc>
                <a:tc hMerge="1">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FFFFFF"/>
                        </a:solidFill>
                        <a:effectLst/>
                        <a:uLnTx/>
                        <a:uFillTx/>
                      </a:endParaRPr>
                    </a:p>
                  </a:txBody>
                  <a:tcPr marL="121920" marR="121920" marT="60960" marB="60960" anchor="ctr">
                    <a:solidFill>
                      <a:schemeClr val="tx1">
                        <a:lumMod val="50000"/>
                        <a:lumOff val="50000"/>
                        <a:alpha val="50000"/>
                      </a:schemeClr>
                    </a:solidFill>
                  </a:tcPr>
                </a:tc>
                <a:extLst>
                  <a:ext uri="{0D108BD9-81ED-4DB2-BD59-A6C34878D82A}">
                    <a16:rowId xmlns:a16="http://schemas.microsoft.com/office/drawing/2014/main" val="10000"/>
                  </a:ext>
                </a:extLst>
              </a:tr>
              <a:tr h="0">
                <a:tc>
                  <a:txBody>
                    <a:bodyPr/>
                    <a:lstStyle/>
                    <a:p>
                      <a:pPr marL="0" indent="0"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学号</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char(12)</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1"/>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姓名</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Varchar(30)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60509924"/>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学院</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7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75000"/>
                      </a:schemeClr>
                    </a:solidFill>
                  </a:tcPr>
                </a:tc>
                <a:extLst>
                  <a:ext uri="{0D108BD9-81ED-4DB2-BD59-A6C34878D82A}">
                    <a16:rowId xmlns:a16="http://schemas.microsoft.com/office/drawing/2014/main" val="2897061676"/>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专业</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2"/>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年级</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int</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3"/>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班级</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char(12)</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2691683687"/>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人员性质</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Char(8)</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543625671"/>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就读学位</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Char(8)</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610297072"/>
                  </a:ext>
                </a:extLst>
              </a:tr>
              <a:tr h="323803">
                <a:tc>
                  <a:txBody>
                    <a:bodyPr/>
                    <a:lstStyle/>
                    <a:p>
                      <a:pPr algn="ctr" latinLnBrk="1"/>
                      <a:r>
                        <a:rPr lang="en-US" altLang="ko-KR" sz="1050" b="0" kern="1200" dirty="0">
                          <a:solidFill>
                            <a:schemeClr val="tx1">
                              <a:lumMod val="95000"/>
                              <a:lumOff val="5000"/>
                            </a:schemeClr>
                          </a:solidFill>
                          <a:latin typeface="微软雅黑" panose="020B0503020204020204" pitchFamily="34" charset="-122"/>
                          <a:cs typeface="+mn-cs"/>
                        </a:rPr>
                        <a:t>…</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cs typeface="+mn-cs"/>
                        </a:rPr>
                        <a:t>…</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2860179851"/>
                  </a:ext>
                </a:extLst>
              </a:tr>
            </a:tbl>
          </a:graphicData>
        </a:graphic>
      </p:graphicFrame>
      <p:graphicFrame>
        <p:nvGraphicFramePr>
          <p:cNvPr id="6" name="表格 5">
            <a:extLst>
              <a:ext uri="{FF2B5EF4-FFF2-40B4-BE49-F238E27FC236}">
                <a16:creationId xmlns:a16="http://schemas.microsoft.com/office/drawing/2014/main" id="{75B865B5-F71D-4A50-988A-5BE32D6D8694}"/>
              </a:ext>
            </a:extLst>
          </p:cNvPr>
          <p:cNvGraphicFramePr>
            <a:graphicFrameLocks noGrp="1"/>
          </p:cNvGraphicFramePr>
          <p:nvPr>
            <p:extLst>
              <p:ext uri="{D42A27DB-BD31-4B8C-83A1-F6EECF244321}">
                <p14:modId xmlns:p14="http://schemas.microsoft.com/office/powerpoint/2010/main" val="1562776421"/>
              </p:ext>
            </p:extLst>
          </p:nvPr>
        </p:nvGraphicFramePr>
        <p:xfrm>
          <a:off x="7312371" y="1973130"/>
          <a:ext cx="2160240" cy="3238124"/>
        </p:xfrm>
        <a:graphic>
          <a:graphicData uri="http://schemas.openxmlformats.org/drawingml/2006/table">
            <a:tbl>
              <a:tblPr firstRow="1" bandRow="1">
                <a:tableStyleId>{073A0DAA-6AF3-43AB-8588-CEC1D06C72B9}</a:tableStyleId>
              </a:tblPr>
              <a:tblGrid>
                <a:gridCol w="1040116">
                  <a:extLst>
                    <a:ext uri="{9D8B030D-6E8A-4147-A177-3AD203B41FA5}">
                      <a16:colId xmlns:a16="http://schemas.microsoft.com/office/drawing/2014/main" val="20000"/>
                    </a:ext>
                  </a:extLst>
                </a:gridCol>
                <a:gridCol w="1120124">
                  <a:extLst>
                    <a:ext uri="{9D8B030D-6E8A-4147-A177-3AD203B41FA5}">
                      <a16:colId xmlns:a16="http://schemas.microsoft.com/office/drawing/2014/main" val="20001"/>
                    </a:ext>
                  </a:extLst>
                </a:gridCol>
              </a:tblGrid>
              <a:tr h="253195">
                <a:tc gridSpan="2">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lang="zh-CN" altLang="en-US" sz="1600" kern="1200" noProof="0" dirty="0">
                          <a:solidFill>
                            <a:schemeClr val="bg1"/>
                          </a:solidFill>
                          <a:latin typeface="微软雅黑" panose="020B0503020204020204" pitchFamily="34" charset="-122"/>
                          <a:ea typeface="微软雅黑" panose="020B0503020204020204" pitchFamily="34" charset="-122"/>
                          <a:cs typeface="+mn-cs"/>
                        </a:rPr>
                        <a:t>学院</a:t>
                      </a:r>
                      <a:endParaRPr lang="en-US" altLang="zh-CN" sz="1600" kern="1200" noProof="0" dirty="0">
                        <a:solidFill>
                          <a:schemeClr val="bg1"/>
                        </a:solidFill>
                        <a:latin typeface="微软雅黑" panose="020B0503020204020204" pitchFamily="34" charset="-122"/>
                        <a:ea typeface="微软雅黑" panose="020B0503020204020204" pitchFamily="34" charset="-122"/>
                        <a:cs typeface="+mn-cs"/>
                      </a:endParaRPr>
                    </a:p>
                  </a:txBody>
                  <a:tcPr marL="121920" marR="121920" marT="60960" marB="60960" anchor="ctr">
                    <a:solidFill>
                      <a:srgbClr val="FFC000"/>
                    </a:solidFill>
                  </a:tcPr>
                </a:tc>
                <a:tc hMerge="1">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FFFFFF"/>
                        </a:solidFill>
                        <a:effectLst/>
                        <a:uLnTx/>
                        <a:uFillTx/>
                      </a:endParaRPr>
                    </a:p>
                  </a:txBody>
                  <a:tcPr marL="121920" marR="121920" marT="60960" marB="60960" anchor="ctr">
                    <a:solidFill>
                      <a:schemeClr val="tx1">
                        <a:lumMod val="50000"/>
                        <a:lumOff val="50000"/>
                        <a:alpha val="50000"/>
                      </a:schemeClr>
                    </a:solidFill>
                  </a:tcPr>
                </a:tc>
                <a:extLst>
                  <a:ext uri="{0D108BD9-81ED-4DB2-BD59-A6C34878D82A}">
                    <a16:rowId xmlns:a16="http://schemas.microsoft.com/office/drawing/2014/main" val="10000"/>
                  </a:ext>
                </a:extLst>
              </a:tr>
              <a:tr h="0">
                <a:tc>
                  <a:txBody>
                    <a:bodyPr/>
                    <a:lstStyle/>
                    <a:p>
                      <a:pPr marL="0" indent="0"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编号</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char(12)</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1"/>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学院名称</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Varchar(30)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60509924"/>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所在校区</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char(10)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2897061676"/>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院长</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char(8)</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2"/>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书记</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char(8)</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0003"/>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办公室主任</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char(8)</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2691683687"/>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办公地点</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err="1">
                          <a:solidFill>
                            <a:schemeClr val="tx1">
                              <a:lumMod val="95000"/>
                              <a:lumOff val="5000"/>
                            </a:schemeClr>
                          </a:solidFill>
                          <a:latin typeface="微软雅黑" panose="020B0503020204020204" pitchFamily="34" charset="-122"/>
                          <a:ea typeface="微软雅黑" panose="020B0503020204020204" pitchFamily="34" charset="-122"/>
                          <a:cs typeface="+mn-cs"/>
                        </a:rPr>
                        <a:t>varChar</a:t>
                      </a:r>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(40)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1543625671"/>
                  </a:ext>
                </a:extLst>
              </a:tr>
              <a:tr h="323803">
                <a:tc>
                  <a:txBody>
                    <a:bodyPr/>
                    <a:lstStyle/>
                    <a:p>
                      <a:pPr algn="ctr" latinLnBrk="1"/>
                      <a:r>
                        <a:rPr lang="zh-CN" altLang="en-US"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联系电话</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zh-CN" sz="1050" b="0" kern="1200" cap="all" baseline="0" dirty="0" err="1">
                          <a:solidFill>
                            <a:schemeClr val="tx1">
                              <a:lumMod val="95000"/>
                              <a:lumOff val="5000"/>
                            </a:schemeClr>
                          </a:solidFill>
                          <a:latin typeface="微软雅黑" panose="020B0503020204020204" pitchFamily="34" charset="-122"/>
                          <a:ea typeface="微软雅黑" panose="020B0503020204020204" pitchFamily="34" charset="-122"/>
                          <a:cs typeface="+mn-cs"/>
                        </a:rPr>
                        <a:t>varChar</a:t>
                      </a:r>
                      <a:r>
                        <a:rPr lang="en-US" altLang="zh-CN"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(20)</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610297072"/>
                  </a:ext>
                </a:extLst>
              </a:tr>
              <a:tr h="323803">
                <a:tc>
                  <a:txBody>
                    <a:bodyPr/>
                    <a:lstStyle/>
                    <a:p>
                      <a:pPr algn="ctr" latinLnBrk="1"/>
                      <a:r>
                        <a:rPr lang="en-US" altLang="ko-KR" sz="1050" b="0" kern="1200" dirty="0">
                          <a:solidFill>
                            <a:schemeClr val="tx1">
                              <a:lumMod val="95000"/>
                              <a:lumOff val="5000"/>
                            </a:schemeClr>
                          </a:solidFill>
                          <a:latin typeface="微软雅黑" panose="020B0503020204020204" pitchFamily="34" charset="-122"/>
                          <a:ea typeface="微软雅黑" panose="020B0503020204020204" pitchFamily="34" charset="-122"/>
                          <a:cs typeface="+mn-cs"/>
                        </a:rPr>
                        <a:t>…</a:t>
                      </a:r>
                      <a:endParaRPr lang="ko-KR" altLang="en-US" sz="1050" b="0" kern="120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tc>
                  <a:txBody>
                    <a:bodyPr/>
                    <a:lstStyle/>
                    <a:p>
                      <a:pPr algn="l" latinLnBrk="1"/>
                      <a:r>
                        <a:rPr lang="en-US" altLang="ko-KR" sz="1050" b="0" kern="1200" cap="all" baseline="0" dirty="0">
                          <a:solidFill>
                            <a:schemeClr val="tx1">
                              <a:lumMod val="95000"/>
                              <a:lumOff val="5000"/>
                            </a:schemeClr>
                          </a:solidFill>
                          <a:latin typeface="微软雅黑" panose="020B0503020204020204" pitchFamily="34" charset="-122"/>
                          <a:ea typeface="微软雅黑" panose="020B0503020204020204" pitchFamily="34" charset="-122"/>
                          <a:cs typeface="+mn-cs"/>
                        </a:rPr>
                        <a:t>…</a:t>
                      </a:r>
                      <a:endParaRPr lang="ko-KR" altLang="en-US" sz="1050" b="0" kern="1200" cap="all" baseline="0" dirty="0">
                        <a:solidFill>
                          <a:schemeClr val="tx1">
                            <a:lumMod val="95000"/>
                            <a:lumOff val="5000"/>
                          </a:schemeClr>
                        </a:solidFill>
                        <a:latin typeface="微软雅黑" panose="020B0503020204020204" pitchFamily="34" charset="-122"/>
                        <a:cs typeface="+mn-cs"/>
                      </a:endParaRPr>
                    </a:p>
                  </a:txBody>
                  <a:tcPr marL="121920" marR="121920" marT="60960" marB="60960" anchor="ctr">
                    <a:solidFill>
                      <a:schemeClr val="bg1">
                        <a:lumMod val="95000"/>
                      </a:schemeClr>
                    </a:solidFill>
                  </a:tcPr>
                </a:tc>
                <a:extLst>
                  <a:ext uri="{0D108BD9-81ED-4DB2-BD59-A6C34878D82A}">
                    <a16:rowId xmlns:a16="http://schemas.microsoft.com/office/drawing/2014/main" val="2860179851"/>
                  </a:ext>
                </a:extLst>
              </a:tr>
            </a:tbl>
          </a:graphicData>
        </a:graphic>
      </p:graphicFrame>
      <p:sp>
        <p:nvSpPr>
          <p:cNvPr id="3" name="矩形 2">
            <a:extLst>
              <a:ext uri="{FF2B5EF4-FFF2-40B4-BE49-F238E27FC236}">
                <a16:creationId xmlns:a16="http://schemas.microsoft.com/office/drawing/2014/main" id="{CC76D1E8-4536-4CF1-A4E2-62D351102163}"/>
              </a:ext>
            </a:extLst>
          </p:cNvPr>
          <p:cNvSpPr/>
          <p:nvPr/>
        </p:nvSpPr>
        <p:spPr>
          <a:xfrm>
            <a:off x="894370" y="1995640"/>
            <a:ext cx="3681574" cy="32381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rIns="252000" rtlCol="0" anchor="ctr"/>
          <a:lstStyle/>
          <a:p>
            <a:pPr marL="342900" indent="-342900" eaLnBrk="1" hangingPunct="1">
              <a:lnSpc>
                <a:spcPct val="150000"/>
              </a:lnSpc>
              <a:buFont typeface="+mj-ea"/>
              <a:buAutoNum type="circleNumDbPlain"/>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学校中的学院，在宿管系统中，学院作为“学生”实体的一个属性，表明一个学生属于哪个学院</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mj-ea"/>
              <a:buAutoNum type="circleNumDbPlain"/>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而在另一场景中，部分业务需要学院进行审批。需要考虑一个学院的院长、书记、办公地点等内容，这时它就需要作为实体了。</a:t>
            </a: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0D349EE-D7B0-4F1F-817B-CD80D9F347AC}"/>
              </a:ext>
            </a:extLst>
          </p:cNvPr>
          <p:cNvSpPr/>
          <p:nvPr/>
        </p:nvSpPr>
        <p:spPr>
          <a:xfrm>
            <a:off x="719138" y="3450560"/>
            <a:ext cx="8969375" cy="226444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69084C6-D528-4632-AFAA-C7B64FA5030F}"/>
              </a:ext>
            </a:extLst>
          </p:cNvPr>
          <p:cNvSpPr/>
          <p:nvPr/>
        </p:nvSpPr>
        <p:spPr>
          <a:xfrm>
            <a:off x="719138" y="786487"/>
            <a:ext cx="8969375" cy="250306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586" name="Rectangle 2">
            <a:extLst>
              <a:ext uri="{FF2B5EF4-FFF2-40B4-BE49-F238E27FC236}">
                <a16:creationId xmlns:a16="http://schemas.microsoft.com/office/drawing/2014/main" id="{79F518C9-EFCD-48CD-A149-ABE147EA2F8C}"/>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实体属性设计一般原则</a:t>
            </a:r>
          </a:p>
        </p:txBody>
      </p:sp>
      <p:sp>
        <p:nvSpPr>
          <p:cNvPr id="503811" name="Rectangle 3">
            <a:extLst>
              <a:ext uri="{FF2B5EF4-FFF2-40B4-BE49-F238E27FC236}">
                <a16:creationId xmlns:a16="http://schemas.microsoft.com/office/drawing/2014/main" id="{62B51A5C-D699-4AC6-B5B1-A4990559A05C}"/>
              </a:ext>
            </a:extLst>
          </p:cNvPr>
          <p:cNvSpPr>
            <a:spLocks noGrp="1" noChangeArrowheads="1"/>
          </p:cNvSpPr>
          <p:nvPr>
            <p:ph sz="quarter" idx="10"/>
          </p:nvPr>
        </p:nvSpPr>
        <p:spPr>
          <a:xfrm>
            <a:off x="903537" y="869331"/>
            <a:ext cx="8537326" cy="22762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dirty="0">
                <a:solidFill>
                  <a:srgbClr val="FF0000"/>
                </a:solidFill>
                <a:highlight>
                  <a:srgbClr val="FFFF00"/>
                </a:highlight>
              </a:rPr>
              <a:t>准则</a:t>
            </a:r>
            <a:r>
              <a:rPr lang="en-US" altLang="zh-CN" dirty="0">
                <a:solidFill>
                  <a:srgbClr val="FF0000"/>
                </a:solidFill>
                <a:highlight>
                  <a:srgbClr val="FFFF00"/>
                </a:highlight>
              </a:rPr>
              <a:t>1</a:t>
            </a:r>
            <a:r>
              <a:rPr lang="zh-CN" altLang="en-US" dirty="0">
                <a:highlight>
                  <a:srgbClr val="FFFF00"/>
                </a:highlight>
              </a:rPr>
              <a:t>：属性不能再具有需要描述的性质。即属性必须是不可分的数据项，不能再由另一些属性组成。</a:t>
            </a:r>
          </a:p>
          <a:p>
            <a:pPr marL="380996" indent="-380996" defTabSz="1014227" eaLnBrk="1" hangingPunct="1">
              <a:lnSpc>
                <a:spcPct val="130000"/>
              </a:lnSpc>
              <a:defRPr/>
            </a:pPr>
            <a:r>
              <a:rPr lang="zh-CN" altLang="en-US" dirty="0">
                <a:solidFill>
                  <a:srgbClr val="FF0000"/>
                </a:solidFill>
                <a:highlight>
                  <a:srgbClr val="FFFF00"/>
                </a:highlight>
              </a:rPr>
              <a:t>准则</a:t>
            </a:r>
            <a:r>
              <a:rPr lang="en-US" altLang="zh-CN" dirty="0">
                <a:solidFill>
                  <a:srgbClr val="FF0000"/>
                </a:solidFill>
                <a:highlight>
                  <a:srgbClr val="FFFF00"/>
                </a:highlight>
              </a:rPr>
              <a:t>2</a:t>
            </a:r>
            <a:r>
              <a:rPr lang="zh-CN" altLang="en-US" dirty="0">
                <a:highlight>
                  <a:srgbClr val="FFFF00"/>
                </a:highlight>
              </a:rPr>
              <a:t>：属性不能与其他实体具有联系。联系只发生在实体之间。</a:t>
            </a:r>
          </a:p>
          <a:p>
            <a:pPr marL="823728" lvl="1" indent="-315734" defTabSz="1014227" eaLnBrk="1" hangingPunct="1">
              <a:lnSpc>
                <a:spcPct val="130000"/>
              </a:lnSpc>
              <a:buSzPct val="60000"/>
              <a:buFont typeface="Wingdings" panose="05000000000000000000" pitchFamily="2" charset="2"/>
              <a:buChar char="n"/>
              <a:defRPr/>
            </a:pPr>
            <a:r>
              <a:rPr lang="zh-CN" altLang="en-US" dirty="0"/>
              <a:t>符合上述两条特性的事物一般作为属性对待。</a:t>
            </a:r>
          </a:p>
          <a:p>
            <a:pPr marL="823728" lvl="1" indent="-315734" defTabSz="1014227" eaLnBrk="1" hangingPunct="1">
              <a:lnSpc>
                <a:spcPct val="130000"/>
              </a:lnSpc>
              <a:buSzPct val="60000"/>
              <a:buFont typeface="Wingdings" panose="05000000000000000000" pitchFamily="2" charset="2"/>
              <a:buChar char="n"/>
              <a:defRPr/>
            </a:pPr>
            <a:r>
              <a:rPr lang="zh-CN" altLang="en-US" dirty="0"/>
              <a:t>现实世界中的事物凡能够作为属性对待的，应尽量作为属性。</a:t>
            </a:r>
          </a:p>
        </p:txBody>
      </p:sp>
      <p:sp>
        <p:nvSpPr>
          <p:cNvPr id="74756" name="Rectangle 3">
            <a:extLst>
              <a:ext uri="{FF2B5EF4-FFF2-40B4-BE49-F238E27FC236}">
                <a16:creationId xmlns:a16="http://schemas.microsoft.com/office/drawing/2014/main" id="{9CA06969-32F9-4838-B159-B168DF0FE476}"/>
              </a:ext>
            </a:extLst>
          </p:cNvPr>
          <p:cNvSpPr txBox="1">
            <a:spLocks noChangeArrowheads="1"/>
          </p:cNvSpPr>
          <p:nvPr/>
        </p:nvSpPr>
        <p:spPr bwMode="auto">
          <a:xfrm>
            <a:off x="903536" y="3721596"/>
            <a:ext cx="8496944" cy="154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defTabSz="912813">
              <a:defRPr sz="3200">
                <a:solidFill>
                  <a:schemeClr val="tx1"/>
                </a:solidFill>
                <a:latin typeface="Arial" panose="020B0604020202020204" pitchFamily="34" charset="0"/>
                <a:ea typeface="宋体" panose="02010600030101010101" pitchFamily="2" charset="-122"/>
              </a:defRPr>
            </a:lvl1pPr>
            <a:lvl2pPr marL="741363" indent="-284163" defTabSz="912813">
              <a:defRPr sz="3200">
                <a:solidFill>
                  <a:schemeClr val="tx1"/>
                </a:solidFill>
                <a:latin typeface="Arial" panose="020B0604020202020204" pitchFamily="34" charset="0"/>
                <a:ea typeface="宋体" panose="02010600030101010101" pitchFamily="2" charset="-122"/>
              </a:defRPr>
            </a:lvl2pPr>
            <a:lvl3pPr marL="1141413" indent="-227013" defTabSz="912813">
              <a:defRPr sz="3200">
                <a:solidFill>
                  <a:schemeClr val="tx1"/>
                </a:solidFill>
                <a:latin typeface="Arial" panose="020B0604020202020204" pitchFamily="34" charset="0"/>
                <a:ea typeface="宋体" panose="02010600030101010101" pitchFamily="2" charset="-122"/>
              </a:defRPr>
            </a:lvl3pPr>
            <a:lvl4pPr marL="1598613" indent="-227013"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n"/>
              <a:defRPr/>
            </a:pPr>
            <a:r>
              <a:rPr lang="zh-CN" altLang="en-US" sz="1778" b="1" dirty="0">
                <a:latin typeface="华文楷体" panose="02010600040101010101" pitchFamily="2" charset="-122"/>
                <a:ea typeface="华文楷体" panose="02010600040101010101" pitchFamily="2" charset="-122"/>
              </a:rPr>
              <a:t>学生</a:t>
            </a:r>
            <a:r>
              <a:rPr lang="zh-CN" altLang="en-US" sz="1778" dirty="0">
                <a:latin typeface="华文楷体" panose="02010600040101010101" pitchFamily="2" charset="-122"/>
                <a:ea typeface="华文楷体" panose="02010600040101010101" pitchFamily="2" charset="-122"/>
              </a:rPr>
              <a:t>：由学号、姓名等属性进一步描述，根据准则１，“学生”只能作为实体，不能作为属性。</a:t>
            </a:r>
          </a:p>
          <a:p>
            <a:pPr eaLnBrk="1" hangingPunct="1">
              <a:lnSpc>
                <a:spcPct val="130000"/>
              </a:lnSpc>
              <a:spcBef>
                <a:spcPct val="20000"/>
              </a:spcBef>
              <a:buSzPct val="80000"/>
              <a:buFont typeface="Wingdings" panose="05000000000000000000" pitchFamily="2" charset="2"/>
              <a:buChar char="n"/>
              <a:defRPr/>
            </a:pPr>
            <a:r>
              <a:rPr lang="zh-CN" altLang="en-US" sz="1778" b="1" dirty="0">
                <a:latin typeface="华文楷体" panose="02010600040101010101" pitchFamily="2" charset="-122"/>
                <a:ea typeface="华文楷体" panose="02010600040101010101" pitchFamily="2" charset="-122"/>
              </a:rPr>
              <a:t>职称：</a:t>
            </a:r>
            <a:r>
              <a:rPr lang="zh-CN" altLang="en-US" sz="1778" dirty="0">
                <a:latin typeface="华文楷体" panose="02010600040101010101" pitchFamily="2" charset="-122"/>
                <a:ea typeface="华文楷体" panose="02010600040101010101" pitchFamily="2" charset="-122"/>
              </a:rPr>
              <a:t>通常作为教师实体的属性。但在住房分配时，分房与职称有关，职称与住房实体之间有联系，根据准则２，这时把职称作为实体来处理会更合适些。</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îşlíḑe"/>
        <p:cNvGrpSpPr/>
        <p:nvPr/>
      </p:nvGrpSpPr>
      <p:grpSpPr>
        <a:xfrm>
          <a:off x="0" y="0"/>
          <a:ext cx="0" cy="0"/>
          <a:chOff x="0" y="0"/>
          <a:chExt cx="0" cy="0"/>
        </a:xfrm>
      </p:grpSpPr>
      <p:sp>
        <p:nvSpPr>
          <p:cNvPr id="21" name="标题 20">
            <a:extLst>
              <a:ext uri="{FF2B5EF4-FFF2-40B4-BE49-F238E27FC236}">
                <a16:creationId xmlns:a16="http://schemas.microsoft.com/office/drawing/2014/main" id="{FB86C090-4CE2-4C41-9362-FC3FF7BD256C}"/>
              </a:ext>
            </a:extLst>
          </p:cNvPr>
          <p:cNvSpPr>
            <a:spLocks noGrp="1"/>
          </p:cNvSpPr>
          <p:nvPr>
            <p:ph type="title"/>
          </p:nvPr>
        </p:nvSpPr>
        <p:spPr/>
        <p:txBody>
          <a:bodyPr/>
          <a:lstStyle/>
          <a:p>
            <a:r>
              <a:rPr lang="zh-CN" altLang="en-US" dirty="0"/>
              <a:t>视图的集成步骤</a:t>
            </a:r>
          </a:p>
        </p:txBody>
      </p:sp>
      <p:grpSp>
        <p:nvGrpSpPr>
          <p:cNvPr id="70" name="组合 69">
            <a:extLst>
              <a:ext uri="{FF2B5EF4-FFF2-40B4-BE49-F238E27FC236}">
                <a16:creationId xmlns:a16="http://schemas.microsoft.com/office/drawing/2014/main" id="{30B59AFE-D4C1-4EAE-AC48-8EF7EF9A1B8B}"/>
              </a:ext>
            </a:extLst>
          </p:cNvPr>
          <p:cNvGrpSpPr/>
          <p:nvPr/>
        </p:nvGrpSpPr>
        <p:grpSpPr>
          <a:xfrm>
            <a:off x="782247" y="922319"/>
            <a:ext cx="9243874" cy="4531065"/>
            <a:chOff x="782247" y="922319"/>
            <a:chExt cx="9243874" cy="4531065"/>
          </a:xfrm>
        </p:grpSpPr>
        <p:pic>
          <p:nvPicPr>
            <p:cNvPr id="65" name="图片 64">
              <a:extLst>
                <a:ext uri="{FF2B5EF4-FFF2-40B4-BE49-F238E27FC236}">
                  <a16:creationId xmlns:a16="http://schemas.microsoft.com/office/drawing/2014/main" id="{36E36EB3-1354-4544-83D3-E7A63AE61BE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517795" y="922319"/>
              <a:ext cx="1291382" cy="1277716"/>
            </a:xfrm>
            <a:prstGeom prst="rect">
              <a:avLst/>
            </a:prstGeom>
          </p:spPr>
        </p:pic>
        <p:pic>
          <p:nvPicPr>
            <p:cNvPr id="62" name="图片 61">
              <a:extLst>
                <a:ext uri="{FF2B5EF4-FFF2-40B4-BE49-F238E27FC236}">
                  <a16:creationId xmlns:a16="http://schemas.microsoft.com/office/drawing/2014/main" id="{ED805CD0-F55B-42BE-844A-D7AADC4AAA0C}"/>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Effect>
                        <a14:saturation sat="66000"/>
                      </a14:imgEffect>
                    </a14:imgLayer>
                  </a14:imgProps>
                </a:ext>
              </a:extLst>
            </a:blip>
            <a:stretch>
              <a:fillRect/>
            </a:stretch>
          </p:blipFill>
          <p:spPr>
            <a:xfrm>
              <a:off x="4692295" y="4175668"/>
              <a:ext cx="1291382" cy="1277716"/>
            </a:xfrm>
            <a:prstGeom prst="rect">
              <a:avLst/>
            </a:prstGeom>
          </p:spPr>
        </p:pic>
        <p:pic>
          <p:nvPicPr>
            <p:cNvPr id="60" name="图片 59">
              <a:extLst>
                <a:ext uri="{FF2B5EF4-FFF2-40B4-BE49-F238E27FC236}">
                  <a16:creationId xmlns:a16="http://schemas.microsoft.com/office/drawing/2014/main" id="{33142D5B-9AEA-46B5-901A-23C7C470D26D}"/>
                </a:ext>
              </a:extLst>
            </p:cNvPr>
            <p:cNvPicPr>
              <a:picLocks noChangeAspect="1"/>
            </p:cNvPicPr>
            <p:nvPr/>
          </p:nvPicPr>
          <p:blipFill>
            <a:blip r:embed="rId6">
              <a:extLst>
                <a:ext uri="{BEBA8EAE-BF5A-486C-A8C5-ECC9F3942E4B}">
                  <a14:imgProps xmlns:a14="http://schemas.microsoft.com/office/drawing/2010/main">
                    <a14:imgLayer r:embed="rId5">
                      <a14:imgEffect>
                        <a14:artisticPencilSketch/>
                      </a14:imgEffect>
                      <a14:imgEffect>
                        <a14:saturation sat="33000"/>
                      </a14:imgEffect>
                    </a14:imgLayer>
                  </a14:imgProps>
                </a:ext>
              </a:extLst>
            </a:blip>
            <a:stretch>
              <a:fillRect/>
            </a:stretch>
          </p:blipFill>
          <p:spPr>
            <a:xfrm>
              <a:off x="782247" y="1014924"/>
              <a:ext cx="1291382" cy="1277716"/>
            </a:xfrm>
            <a:prstGeom prst="rect">
              <a:avLst/>
            </a:prstGeom>
          </p:spPr>
        </p:pic>
        <p:sp>
          <p:nvSpPr>
            <p:cNvPr id="30" name="矩形 29">
              <a:extLst>
                <a:ext uri="{FF2B5EF4-FFF2-40B4-BE49-F238E27FC236}">
                  <a16:creationId xmlns:a16="http://schemas.microsoft.com/office/drawing/2014/main" id="{848D5600-BC75-4794-A35F-808988C2BA6C}"/>
                </a:ext>
              </a:extLst>
            </p:cNvPr>
            <p:cNvSpPr/>
            <p:nvPr/>
          </p:nvSpPr>
          <p:spPr>
            <a:xfrm>
              <a:off x="2749536" y="1608238"/>
              <a:ext cx="5176899" cy="1922459"/>
            </a:xfrm>
            <a:prstGeom prst="rect">
              <a:avLst/>
            </a:prstGeom>
            <a:solidFill>
              <a:schemeClr val="bg1"/>
            </a:solidFill>
            <a:ln w="15875">
              <a:noFill/>
              <a:prstDash val="dash"/>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3" name="îṥḻîdè">
              <a:extLst>
                <a:ext uri="{FF2B5EF4-FFF2-40B4-BE49-F238E27FC236}">
                  <a16:creationId xmlns:a16="http://schemas.microsoft.com/office/drawing/2014/main" id="{2F26E083-CBC2-4B14-98E8-5BFFBBAAD71C}"/>
                </a:ext>
              </a:extLst>
            </p:cNvPr>
            <p:cNvSpPr txBox="1"/>
            <p:nvPr/>
          </p:nvSpPr>
          <p:spPr>
            <a:xfrm>
              <a:off x="940264" y="2353444"/>
              <a:ext cx="96772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分</a:t>
              </a:r>
              <a:r>
                <a:rPr lang="en-US" altLang="zh-CN" sz="1600" dirty="0">
                  <a:latin typeface="微软雅黑" panose="020B0503020204020204" pitchFamily="34" charset="-122"/>
                  <a:ea typeface="微软雅黑" panose="020B0503020204020204" pitchFamily="34" charset="-122"/>
                </a:rPr>
                <a:t>E-R</a:t>
              </a:r>
              <a:r>
                <a:rPr lang="zh-CN" altLang="en-US" sz="1600" dirty="0">
                  <a:latin typeface="微软雅黑" panose="020B0503020204020204" pitchFamily="34" charset="-122"/>
                  <a:ea typeface="微软雅黑" panose="020B0503020204020204" pitchFamily="34" charset="-122"/>
                </a:rPr>
                <a:t>图</a:t>
              </a:r>
            </a:p>
          </p:txBody>
        </p:sp>
        <p:sp>
          <p:nvSpPr>
            <p:cNvPr id="26" name="îṥḻîdè">
              <a:extLst>
                <a:ext uri="{FF2B5EF4-FFF2-40B4-BE49-F238E27FC236}">
                  <a16:creationId xmlns:a16="http://schemas.microsoft.com/office/drawing/2014/main" id="{4AF4F017-DDD6-430C-9ADC-56A36743A341}"/>
                </a:ext>
              </a:extLst>
            </p:cNvPr>
            <p:cNvSpPr txBox="1"/>
            <p:nvPr/>
          </p:nvSpPr>
          <p:spPr>
            <a:xfrm>
              <a:off x="8413350" y="2176192"/>
              <a:ext cx="1612771" cy="338554"/>
            </a:xfrm>
            <a:prstGeom prst="rect">
              <a:avLst/>
            </a:prstGeom>
            <a:noFill/>
          </p:spPr>
          <p:txBody>
            <a:bodyPr wrap="square" rtlCol="0">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基本</a:t>
              </a:r>
              <a:r>
                <a:rPr lang="en-US" altLang="zh-CN" dirty="0"/>
                <a:t>E-R</a:t>
              </a:r>
              <a:r>
                <a:rPr lang="zh-CN" altLang="en-US" dirty="0"/>
                <a:t>图</a:t>
              </a:r>
            </a:p>
          </p:txBody>
        </p:sp>
        <p:grpSp>
          <p:nvGrpSpPr>
            <p:cNvPr id="52" name="组合 51">
              <a:extLst>
                <a:ext uri="{FF2B5EF4-FFF2-40B4-BE49-F238E27FC236}">
                  <a16:creationId xmlns:a16="http://schemas.microsoft.com/office/drawing/2014/main" id="{69DBE0F3-DEAA-47C9-9F07-E9597BC53644}"/>
                </a:ext>
              </a:extLst>
            </p:cNvPr>
            <p:cNvGrpSpPr/>
            <p:nvPr/>
          </p:nvGrpSpPr>
          <p:grpSpPr>
            <a:xfrm>
              <a:off x="3009324" y="2353444"/>
              <a:ext cx="2038373" cy="611399"/>
              <a:chOff x="3009324" y="2673082"/>
              <a:chExt cx="2038373" cy="611399"/>
            </a:xfrm>
          </p:grpSpPr>
          <p:sp>
            <p:nvSpPr>
              <p:cNvPr id="10" name="íslïḓé">
                <a:extLst>
                  <a:ext uri="{FF2B5EF4-FFF2-40B4-BE49-F238E27FC236}">
                    <a16:creationId xmlns:a16="http://schemas.microsoft.com/office/drawing/2014/main" id="{D524403B-567E-4383-95B3-D4EE41C5F471}"/>
                  </a:ext>
                </a:extLst>
              </p:cNvPr>
              <p:cNvSpPr/>
              <p:nvPr/>
            </p:nvSpPr>
            <p:spPr>
              <a:xfrm flipH="1">
                <a:off x="3009324" y="2673447"/>
                <a:ext cx="2038373" cy="611034"/>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60A2C52-C9F6-4A01-8D45-E5075D6149DB}"/>
                  </a:ext>
                </a:extLst>
              </p:cNvPr>
              <p:cNvSpPr/>
              <p:nvPr/>
            </p:nvSpPr>
            <p:spPr>
              <a:xfrm>
                <a:off x="3207792" y="2673082"/>
                <a:ext cx="1529970" cy="553998"/>
              </a:xfrm>
              <a:prstGeom prst="rect">
                <a:avLst/>
              </a:prstGeom>
            </p:spPr>
            <p:txBody>
              <a:bodyPr wrap="square">
                <a:spAutoFit/>
              </a:bodyPr>
              <a:lstStyle/>
              <a:p>
                <a:pPr algn="ctr" defTabSz="761931"/>
                <a:r>
                  <a:rPr lang="zh-CN" altLang="en-US" sz="1600" b="1" dirty="0">
                    <a:solidFill>
                      <a:schemeClr val="bg1"/>
                    </a:solidFill>
                    <a:latin typeface="微软雅黑" panose="020B0503020204020204" pitchFamily="34" charset="-122"/>
                    <a:ea typeface="微软雅黑" panose="020B0503020204020204" pitchFamily="34" charset="-122"/>
                  </a:rPr>
                  <a:t>合并</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defTabSz="761931"/>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消除三类冲突</a:t>
                </a: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2F7E9B8B-17DF-4AFC-AD8A-79D53EB15EC5}"/>
                </a:ext>
              </a:extLst>
            </p:cNvPr>
            <p:cNvGrpSpPr/>
            <p:nvPr/>
          </p:nvGrpSpPr>
          <p:grpSpPr>
            <a:xfrm>
              <a:off x="5685659" y="2353444"/>
              <a:ext cx="1992653" cy="611399"/>
              <a:chOff x="5685659" y="2673082"/>
              <a:chExt cx="1992653" cy="611399"/>
            </a:xfrm>
          </p:grpSpPr>
          <p:sp>
            <p:nvSpPr>
              <p:cNvPr id="28" name="íslïḓé">
                <a:extLst>
                  <a:ext uri="{FF2B5EF4-FFF2-40B4-BE49-F238E27FC236}">
                    <a16:creationId xmlns:a16="http://schemas.microsoft.com/office/drawing/2014/main" id="{8CC998B5-E826-4226-866F-E3CA9DA76CBA}"/>
                  </a:ext>
                </a:extLst>
              </p:cNvPr>
              <p:cNvSpPr/>
              <p:nvPr/>
            </p:nvSpPr>
            <p:spPr>
              <a:xfrm flipH="1">
                <a:off x="5685659" y="2673447"/>
                <a:ext cx="1992653" cy="611034"/>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7751A9D0-0AB7-49CF-8EB7-4039821C5E0D}"/>
                  </a:ext>
                </a:extLst>
              </p:cNvPr>
              <p:cNvSpPr/>
              <p:nvPr/>
            </p:nvSpPr>
            <p:spPr>
              <a:xfrm>
                <a:off x="5875828" y="2673082"/>
                <a:ext cx="1689657" cy="553998"/>
              </a:xfrm>
              <a:prstGeom prst="rect">
                <a:avLst/>
              </a:prstGeom>
            </p:spPr>
            <p:txBody>
              <a:bodyPr wrap="square">
                <a:spAutoFit/>
              </a:bodyPr>
              <a:lstStyle/>
              <a:p>
                <a:pPr algn="ctr" defTabSz="761931"/>
                <a:r>
                  <a:rPr lang="zh-CN" altLang="en-US" sz="1600" b="1" dirty="0">
                    <a:solidFill>
                      <a:schemeClr val="bg1"/>
                    </a:solidFill>
                    <a:latin typeface="微软雅黑" panose="020B0503020204020204" pitchFamily="34" charset="-122"/>
                    <a:ea typeface="微软雅黑" panose="020B0503020204020204" pitchFamily="34" charset="-122"/>
                  </a:rPr>
                  <a:t>修改与重构</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defTabSz="761931"/>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消除不必要冗余</a:t>
                </a: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sp>
          <p:nvSpPr>
            <p:cNvPr id="36" name="任意多边形: 形状 35">
              <a:extLst>
                <a:ext uri="{FF2B5EF4-FFF2-40B4-BE49-F238E27FC236}">
                  <a16:creationId xmlns:a16="http://schemas.microsoft.com/office/drawing/2014/main" id="{0C0C19D3-4B31-465E-916E-50CEBEABF1D5}"/>
                </a:ext>
              </a:extLst>
            </p:cNvPr>
            <p:cNvSpPr/>
            <p:nvPr/>
          </p:nvSpPr>
          <p:spPr>
            <a:xfrm rot="2036303">
              <a:off x="1885914" y="2000283"/>
              <a:ext cx="1295909" cy="251708"/>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任意多边形: 形状 37">
              <a:extLst>
                <a:ext uri="{FF2B5EF4-FFF2-40B4-BE49-F238E27FC236}">
                  <a16:creationId xmlns:a16="http://schemas.microsoft.com/office/drawing/2014/main" id="{B035681A-34E0-42DC-8EBF-194BB964D0E8}"/>
                </a:ext>
              </a:extLst>
            </p:cNvPr>
            <p:cNvSpPr/>
            <p:nvPr/>
          </p:nvSpPr>
          <p:spPr>
            <a:xfrm rot="19337286">
              <a:off x="7486633" y="2031100"/>
              <a:ext cx="1231621" cy="233140"/>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箭头连接符 14">
              <a:extLst>
                <a:ext uri="{FF2B5EF4-FFF2-40B4-BE49-F238E27FC236}">
                  <a16:creationId xmlns:a16="http://schemas.microsoft.com/office/drawing/2014/main" id="{2CA47D9A-838E-4FE8-AC3C-1C6E3C1E3FAA}"/>
                </a:ext>
              </a:extLst>
            </p:cNvPr>
            <p:cNvCxnSpPr>
              <a:cxnSpLocks/>
            </p:cNvCxnSpPr>
            <p:nvPr/>
          </p:nvCxnSpPr>
          <p:spPr>
            <a:xfrm>
              <a:off x="940264" y="2713912"/>
              <a:ext cx="2078248" cy="16735"/>
            </a:xfrm>
            <a:prstGeom prst="straightConnector1">
              <a:avLst/>
            </a:prstGeom>
            <a:ln w="25400" cap="sq">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C78D808-2DF4-4CF2-90FF-9F9A9111365A}"/>
                </a:ext>
              </a:extLst>
            </p:cNvPr>
            <p:cNvCxnSpPr>
              <a:cxnSpLocks/>
            </p:cNvCxnSpPr>
            <p:nvPr/>
          </p:nvCxnSpPr>
          <p:spPr>
            <a:xfrm>
              <a:off x="7640372" y="2646711"/>
              <a:ext cx="2048142" cy="12615"/>
            </a:xfrm>
            <a:prstGeom prst="straightConnector1">
              <a:avLst/>
            </a:prstGeom>
            <a:ln w="25400" cap="sq">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48BA629-03D8-4D37-9D63-47008C85E084}"/>
                </a:ext>
              </a:extLst>
            </p:cNvPr>
            <p:cNvCxnSpPr>
              <a:cxnSpLocks/>
            </p:cNvCxnSpPr>
            <p:nvPr/>
          </p:nvCxnSpPr>
          <p:spPr>
            <a:xfrm>
              <a:off x="5047697" y="2688992"/>
              <a:ext cx="637962" cy="0"/>
            </a:xfrm>
            <a:prstGeom prst="straightConnector1">
              <a:avLst/>
            </a:prstGeom>
            <a:ln w="25400" cap="sq">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 name="连接符: 曲线 11">
              <a:extLst>
                <a:ext uri="{FF2B5EF4-FFF2-40B4-BE49-F238E27FC236}">
                  <a16:creationId xmlns:a16="http://schemas.microsoft.com/office/drawing/2014/main" id="{8D8FB767-300B-454D-A96B-E98D63FD66E1}"/>
                </a:ext>
              </a:extLst>
            </p:cNvPr>
            <p:cNvCxnSpPr>
              <a:cxnSpLocks/>
              <a:stCxn id="28" idx="0"/>
              <a:endCxn id="5" idx="0"/>
            </p:cNvCxnSpPr>
            <p:nvPr/>
          </p:nvCxnSpPr>
          <p:spPr>
            <a:xfrm rot="16200000" flipV="1">
              <a:off x="5327199" y="999023"/>
              <a:ext cx="365" cy="2709208"/>
            </a:xfrm>
            <a:prstGeom prst="curvedConnector3">
              <a:avLst>
                <a:gd name="adj1" fmla="val 62730137"/>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A75F054E-D6F7-4ACE-A8D3-227F64FB8339}"/>
                </a:ext>
              </a:extLst>
            </p:cNvPr>
            <p:cNvSpPr/>
            <p:nvPr/>
          </p:nvSpPr>
          <p:spPr>
            <a:xfrm rot="2951382">
              <a:off x="3567510" y="3489196"/>
              <a:ext cx="1770975" cy="270036"/>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îṥḻîdè">
              <a:extLst>
                <a:ext uri="{FF2B5EF4-FFF2-40B4-BE49-F238E27FC236}">
                  <a16:creationId xmlns:a16="http://schemas.microsoft.com/office/drawing/2014/main" id="{0AA913E8-B201-4CD0-B92F-B5771457B557}"/>
                </a:ext>
              </a:extLst>
            </p:cNvPr>
            <p:cNvSpPr txBox="1"/>
            <p:nvPr/>
          </p:nvSpPr>
          <p:spPr>
            <a:xfrm>
              <a:off x="5868763" y="4677110"/>
              <a:ext cx="967722" cy="584775"/>
            </a:xfrm>
            <a:prstGeom prst="rect">
              <a:avLst/>
            </a:prstGeom>
            <a:noFill/>
          </p:spPr>
          <p:txBody>
            <a:bodyPr wrap="square" rtlCol="0">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初步</a:t>
              </a:r>
              <a:endParaRPr lang="en-US" altLang="zh-CN" dirty="0"/>
            </a:p>
            <a:p>
              <a:r>
                <a:rPr lang="en-US" altLang="zh-CN" dirty="0"/>
                <a:t>E-R</a:t>
              </a:r>
              <a:r>
                <a:rPr lang="zh-CN" altLang="en-US" dirty="0"/>
                <a:t>图</a:t>
              </a:r>
            </a:p>
          </p:txBody>
        </p:sp>
        <p:sp>
          <p:nvSpPr>
            <p:cNvPr id="33" name="任意多边形: 形状 32">
              <a:extLst>
                <a:ext uri="{FF2B5EF4-FFF2-40B4-BE49-F238E27FC236}">
                  <a16:creationId xmlns:a16="http://schemas.microsoft.com/office/drawing/2014/main" id="{C499779D-B985-4057-BCEC-18B51A311051}"/>
                </a:ext>
              </a:extLst>
            </p:cNvPr>
            <p:cNvSpPr/>
            <p:nvPr/>
          </p:nvSpPr>
          <p:spPr>
            <a:xfrm rot="18980571">
              <a:off x="5327827" y="3446953"/>
              <a:ext cx="1823342" cy="288032"/>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文本框 19">
              <a:extLst>
                <a:ext uri="{FF2B5EF4-FFF2-40B4-BE49-F238E27FC236}">
                  <a16:creationId xmlns:a16="http://schemas.microsoft.com/office/drawing/2014/main" id="{9154EA23-1636-4DD6-BCD4-8A4AAE0709F6}"/>
                </a:ext>
              </a:extLst>
            </p:cNvPr>
            <p:cNvSpPr txBox="1"/>
            <p:nvPr/>
          </p:nvSpPr>
          <p:spPr>
            <a:xfrm>
              <a:off x="6818400" y="1618313"/>
              <a:ext cx="1005403" cy="338554"/>
            </a:xfrm>
            <a:prstGeom prst="rect">
              <a:avLst/>
            </a:prstGeom>
            <a:noFill/>
          </p:spPr>
          <p:txBody>
            <a:bodyPr wrap="square" rtlCol="0">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视图集成</a:t>
              </a:r>
            </a:p>
          </p:txBody>
        </p:sp>
        <p:sp>
          <p:nvSpPr>
            <p:cNvPr id="63" name="矩形 62">
              <a:extLst>
                <a:ext uri="{FF2B5EF4-FFF2-40B4-BE49-F238E27FC236}">
                  <a16:creationId xmlns:a16="http://schemas.microsoft.com/office/drawing/2014/main" id="{19C287E4-23CC-46C8-8ED7-5ED8D6C836D4}"/>
                </a:ext>
              </a:extLst>
            </p:cNvPr>
            <p:cNvSpPr/>
            <p:nvPr/>
          </p:nvSpPr>
          <p:spPr>
            <a:xfrm rot="18913455">
              <a:off x="5572270" y="3589287"/>
              <a:ext cx="1971003"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分析及规范化理论</a:t>
              </a:r>
            </a:p>
          </p:txBody>
        </p:sp>
        <p:sp>
          <p:nvSpPr>
            <p:cNvPr id="69" name="矩形 68">
              <a:extLst>
                <a:ext uri="{FF2B5EF4-FFF2-40B4-BE49-F238E27FC236}">
                  <a16:creationId xmlns:a16="http://schemas.microsoft.com/office/drawing/2014/main" id="{52DAC746-894C-48A7-B909-E35FBE40A936}"/>
                </a:ext>
              </a:extLst>
            </p:cNvPr>
            <p:cNvSpPr/>
            <p:nvPr/>
          </p:nvSpPr>
          <p:spPr>
            <a:xfrm>
              <a:off x="3156190" y="3559549"/>
              <a:ext cx="1361817" cy="738664"/>
            </a:xfrm>
            <a:prstGeom prst="rect">
              <a:avLst/>
            </a:prstGeom>
            <a:noFill/>
          </p:spPr>
          <p:txBody>
            <a:bodyPr wrap="square" rtlCol="0">
              <a:spAutoFit/>
            </a:bodyPr>
            <a:lstStyle/>
            <a:p>
              <a:pPr marL="179388" indent="-179388" algn="ct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属性冲突</a:t>
              </a:r>
            </a:p>
            <a:p>
              <a:pPr marL="179388" indent="-179388" algn="ct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命名冲突</a:t>
              </a:r>
            </a:p>
            <a:p>
              <a:pPr marL="179388" indent="-179388" algn="ct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结构冲突</a:t>
              </a:r>
            </a:p>
          </p:txBody>
        </p:sp>
      </p:grpSp>
    </p:spTree>
    <p:extLst>
      <p:ext uri="{BB962C8B-B14F-4D97-AF65-F5344CB8AC3E}">
        <p14:creationId xmlns:p14="http://schemas.microsoft.com/office/powerpoint/2010/main" val="3964988316"/>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E9DF755C-46C5-4FDC-8F24-1EFE3FFD5379}"/>
              </a:ext>
            </a:extLst>
          </p:cNvPr>
          <p:cNvSpPr/>
          <p:nvPr/>
        </p:nvSpPr>
        <p:spPr>
          <a:xfrm>
            <a:off x="818741" y="1037954"/>
            <a:ext cx="4216218" cy="333171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5B3A5B16-F0FE-4B6F-ADD6-81DF022DCC5C}"/>
              </a:ext>
            </a:extLst>
          </p:cNvPr>
          <p:cNvSpPr/>
          <p:nvPr/>
        </p:nvSpPr>
        <p:spPr>
          <a:xfrm>
            <a:off x="1722591" y="1350414"/>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b="1" dirty="0">
                <a:solidFill>
                  <a:srgbClr val="FF0000"/>
                </a:solidFill>
                <a:highlight>
                  <a:srgbClr val="FFFF00"/>
                </a:highlight>
                <a:latin typeface="微软雅黑" panose="020B0503020204020204" pitchFamily="34" charset="-122"/>
                <a:ea typeface="微软雅黑" panose="020B0503020204020204" pitchFamily="34" charset="-122"/>
              </a:rPr>
              <a:t>属性域冲突</a:t>
            </a:r>
            <a:endParaRPr kumimoji="1"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F570CDC-91A4-4E15-82D9-6692D28D7132}"/>
              </a:ext>
            </a:extLst>
          </p:cNvPr>
          <p:cNvSpPr/>
          <p:nvPr/>
        </p:nvSpPr>
        <p:spPr>
          <a:xfrm>
            <a:off x="5184262" y="1037954"/>
            <a:ext cx="4216218" cy="333171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B3497948-AE32-4CCF-A3C0-8025D3A18B48}"/>
              </a:ext>
            </a:extLst>
          </p:cNvPr>
          <p:cNvSpPr>
            <a:spLocks noGrp="1"/>
          </p:cNvSpPr>
          <p:nvPr>
            <p:ph type="title"/>
          </p:nvPr>
        </p:nvSpPr>
        <p:spPr/>
        <p:txBody>
          <a:bodyPr/>
          <a:lstStyle/>
          <a:p>
            <a:r>
              <a:rPr lang="zh-CN" altLang="en-US" dirty="0"/>
              <a:t>两类属性冲突</a:t>
            </a:r>
          </a:p>
        </p:txBody>
      </p:sp>
      <p:sp>
        <p:nvSpPr>
          <p:cNvPr id="24" name="矩形 23">
            <a:extLst>
              <a:ext uri="{FF2B5EF4-FFF2-40B4-BE49-F238E27FC236}">
                <a16:creationId xmlns:a16="http://schemas.microsoft.com/office/drawing/2014/main" id="{E0CB49F6-178D-4609-8A3A-2D12177E0DA0}"/>
              </a:ext>
            </a:extLst>
          </p:cNvPr>
          <p:cNvSpPr/>
          <p:nvPr/>
        </p:nvSpPr>
        <p:spPr>
          <a:xfrm flipH="1">
            <a:off x="1519870" y="2054817"/>
            <a:ext cx="2880320" cy="70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属性值的类型、取值范围或取值集合不同。</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1598A39-3527-4B73-B76A-2B683B741FB7}"/>
              </a:ext>
            </a:extLst>
          </p:cNvPr>
          <p:cNvSpPr/>
          <p:nvPr/>
        </p:nvSpPr>
        <p:spPr>
          <a:xfrm flipH="1">
            <a:off x="5899055" y="2028488"/>
            <a:ext cx="3096344" cy="70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属性性质完全相同，但定义取值单位不同。</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94770B3-3EC3-4B56-B9FE-C48AC19DBCE4}"/>
              </a:ext>
            </a:extLst>
          </p:cNvPr>
          <p:cNvSpPr/>
          <p:nvPr/>
        </p:nvSpPr>
        <p:spPr>
          <a:xfrm flipH="1">
            <a:off x="1486690" y="3073524"/>
            <a:ext cx="2880320" cy="70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如：学号，有些定义为字符型，有些定义为数值型。</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5757FE5-22FB-414B-8604-60C69DB76BD3}"/>
              </a:ext>
            </a:extLst>
          </p:cNvPr>
          <p:cNvSpPr/>
          <p:nvPr/>
        </p:nvSpPr>
        <p:spPr>
          <a:xfrm flipH="1">
            <a:off x="5899054" y="3047195"/>
            <a:ext cx="3096344" cy="10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如：学生身高属性，有些定义“米”为单位，有些用“厘米”为单位。</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C020B303-80EB-4C0D-B8F0-DEEE9B502C0B}"/>
              </a:ext>
            </a:extLst>
          </p:cNvPr>
          <p:cNvSpPr/>
          <p:nvPr/>
        </p:nvSpPr>
        <p:spPr>
          <a:xfrm>
            <a:off x="1983656" y="4687029"/>
            <a:ext cx="6046599" cy="525657"/>
          </a:xfrm>
          <a:prstGeom prst="rect">
            <a:avLst/>
          </a:prstGeom>
        </p:spPr>
        <p:txBody>
          <a:bodyPr wrap="square">
            <a:spAutoFit/>
          </a:bodyPr>
          <a:lstStyle/>
          <a:p>
            <a:pPr marL="380996" indent="-380996" defTabSz="1014227" eaLnBrk="1" hangingPunct="1">
              <a:lnSpc>
                <a:spcPct val="130000"/>
              </a:lnSpc>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解决方法：通常用讨论协商等行政手段解决</a:t>
            </a:r>
          </a:p>
        </p:txBody>
      </p:sp>
      <p:sp>
        <p:nvSpPr>
          <p:cNvPr id="33" name="矩形: 圆角 32">
            <a:extLst>
              <a:ext uri="{FF2B5EF4-FFF2-40B4-BE49-F238E27FC236}">
                <a16:creationId xmlns:a16="http://schemas.microsoft.com/office/drawing/2014/main" id="{41DA75D3-FF2B-4FBE-AE18-B20BC6025945}"/>
              </a:ext>
            </a:extLst>
          </p:cNvPr>
          <p:cNvSpPr/>
          <p:nvPr/>
        </p:nvSpPr>
        <p:spPr>
          <a:xfrm>
            <a:off x="6290699" y="1350414"/>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b="1" dirty="0">
                <a:solidFill>
                  <a:srgbClr val="FF0000"/>
                </a:solidFill>
                <a:highlight>
                  <a:srgbClr val="FFFF00"/>
                </a:highlight>
                <a:latin typeface="微软雅黑" panose="020B0503020204020204" pitchFamily="34" charset="-122"/>
                <a:ea typeface="微软雅黑" panose="020B0503020204020204" pitchFamily="34" charset="-122"/>
              </a:rPr>
              <a:t>属性取值单位冲突</a:t>
            </a:r>
            <a:endParaRPr kumimoji="1"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4" name="任意多边形: 形状 33">
            <a:extLst>
              <a:ext uri="{FF2B5EF4-FFF2-40B4-BE49-F238E27FC236}">
                <a16:creationId xmlns:a16="http://schemas.microsoft.com/office/drawing/2014/main" id="{C69D4C94-7513-4F2E-8F3F-2392CCFBDCB0}"/>
              </a:ext>
            </a:extLst>
          </p:cNvPr>
          <p:cNvSpPr/>
          <p:nvPr/>
        </p:nvSpPr>
        <p:spPr bwMode="auto">
          <a:xfrm>
            <a:off x="756895" y="866618"/>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35" name="文本框 34">
            <a:extLst>
              <a:ext uri="{FF2B5EF4-FFF2-40B4-BE49-F238E27FC236}">
                <a16:creationId xmlns:a16="http://schemas.microsoft.com/office/drawing/2014/main" id="{EE6E265C-C8B5-4345-8EA3-C65EC81E4E0D}"/>
              </a:ext>
            </a:extLst>
          </p:cNvPr>
          <p:cNvSpPr txBox="1"/>
          <p:nvPr/>
        </p:nvSpPr>
        <p:spPr>
          <a:xfrm>
            <a:off x="776252" y="955538"/>
            <a:ext cx="470000" cy="400110"/>
          </a:xfrm>
          <a:prstGeom prst="rect">
            <a:avLst/>
          </a:prstGeom>
          <a:noFill/>
        </p:spPr>
        <p:txBody>
          <a:bodyPr wrap="none" rtlCol="0">
            <a:spAutoFit/>
          </a:bodyPr>
          <a:lstStyle/>
          <a:p>
            <a:pPr algn="ctr"/>
            <a:r>
              <a:rPr lang="en-US" altLang="zh-CN" sz="2000" b="1" dirty="0">
                <a:solidFill>
                  <a:schemeClr val="bg1"/>
                </a:solidFill>
              </a:rPr>
              <a:t>01</a:t>
            </a:r>
            <a:endParaRPr lang="zh-CN" altLang="en-US" sz="2000" b="1" dirty="0">
              <a:solidFill>
                <a:schemeClr val="bg1"/>
              </a:solidFill>
            </a:endParaRPr>
          </a:p>
        </p:txBody>
      </p:sp>
      <p:sp>
        <p:nvSpPr>
          <p:cNvPr id="36" name="任意多边形: 形状 35">
            <a:extLst>
              <a:ext uri="{FF2B5EF4-FFF2-40B4-BE49-F238E27FC236}">
                <a16:creationId xmlns:a16="http://schemas.microsoft.com/office/drawing/2014/main" id="{8DACACBF-3843-4113-A7AD-50D74BEAFCF7}"/>
              </a:ext>
            </a:extLst>
          </p:cNvPr>
          <p:cNvSpPr/>
          <p:nvPr/>
        </p:nvSpPr>
        <p:spPr bwMode="auto">
          <a:xfrm>
            <a:off x="5185063" y="866618"/>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37" name="文本框 36">
            <a:extLst>
              <a:ext uri="{FF2B5EF4-FFF2-40B4-BE49-F238E27FC236}">
                <a16:creationId xmlns:a16="http://schemas.microsoft.com/office/drawing/2014/main" id="{61D9CAA1-F8E0-4BD7-A4ED-594731DBD34C}"/>
              </a:ext>
            </a:extLst>
          </p:cNvPr>
          <p:cNvSpPr txBox="1"/>
          <p:nvPr/>
        </p:nvSpPr>
        <p:spPr>
          <a:xfrm>
            <a:off x="5204420" y="955538"/>
            <a:ext cx="470000" cy="400110"/>
          </a:xfrm>
          <a:prstGeom prst="rect">
            <a:avLst/>
          </a:prstGeom>
          <a:noFill/>
        </p:spPr>
        <p:txBody>
          <a:bodyPr wrap="none" rtlCol="0">
            <a:spAutoFit/>
          </a:bodyPr>
          <a:lstStyle/>
          <a:p>
            <a:pPr algn="ctr"/>
            <a:r>
              <a:rPr lang="en-US" altLang="zh-CN" sz="2000" b="1" dirty="0">
                <a:solidFill>
                  <a:schemeClr val="bg1"/>
                </a:solidFill>
              </a:rPr>
              <a:t>02</a:t>
            </a:r>
            <a:endParaRPr lang="zh-CN" altLang="en-US" sz="2000" b="1" dirty="0">
              <a:solidFill>
                <a:schemeClr val="bg1"/>
              </a:solidFill>
            </a:endParaRPr>
          </a:p>
        </p:txBody>
      </p:sp>
    </p:spTree>
    <p:extLst>
      <p:ext uri="{BB962C8B-B14F-4D97-AF65-F5344CB8AC3E}">
        <p14:creationId xmlns:p14="http://schemas.microsoft.com/office/powerpoint/2010/main" val="2283958911"/>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E9DF755C-46C5-4FDC-8F24-1EFE3FFD5379}"/>
              </a:ext>
            </a:extLst>
          </p:cNvPr>
          <p:cNvSpPr/>
          <p:nvPr/>
        </p:nvSpPr>
        <p:spPr>
          <a:xfrm>
            <a:off x="818741" y="1012612"/>
            <a:ext cx="4216218" cy="333171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5B3A5B16-F0FE-4B6F-ADD6-81DF022DCC5C}"/>
              </a:ext>
            </a:extLst>
          </p:cNvPr>
          <p:cNvSpPr/>
          <p:nvPr/>
        </p:nvSpPr>
        <p:spPr>
          <a:xfrm>
            <a:off x="1722591" y="1325072"/>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b="1" dirty="0">
                <a:solidFill>
                  <a:srgbClr val="FF0000"/>
                </a:solidFill>
                <a:highlight>
                  <a:srgbClr val="FFFF00"/>
                </a:highlight>
                <a:latin typeface="微软雅黑" panose="020B0503020204020204" pitchFamily="34" charset="-122"/>
                <a:ea typeface="微软雅黑" panose="020B0503020204020204" pitchFamily="34" charset="-122"/>
              </a:rPr>
              <a:t>同名异义</a:t>
            </a:r>
            <a:endParaRPr kumimoji="1"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F570CDC-91A4-4E15-82D9-6692D28D7132}"/>
              </a:ext>
            </a:extLst>
          </p:cNvPr>
          <p:cNvSpPr/>
          <p:nvPr/>
        </p:nvSpPr>
        <p:spPr>
          <a:xfrm>
            <a:off x="5184262" y="1012612"/>
            <a:ext cx="4216218" cy="333171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B3497948-AE32-4CCF-A3C0-8025D3A18B48}"/>
              </a:ext>
            </a:extLst>
          </p:cNvPr>
          <p:cNvSpPr>
            <a:spLocks noGrp="1"/>
          </p:cNvSpPr>
          <p:nvPr>
            <p:ph type="title"/>
          </p:nvPr>
        </p:nvSpPr>
        <p:spPr/>
        <p:txBody>
          <a:bodyPr/>
          <a:lstStyle/>
          <a:p>
            <a:r>
              <a:rPr lang="zh-CN" altLang="en-US" dirty="0"/>
              <a:t>两类命名冲突</a:t>
            </a:r>
          </a:p>
        </p:txBody>
      </p:sp>
      <p:sp>
        <p:nvSpPr>
          <p:cNvPr id="24" name="矩形 23">
            <a:extLst>
              <a:ext uri="{FF2B5EF4-FFF2-40B4-BE49-F238E27FC236}">
                <a16:creationId xmlns:a16="http://schemas.microsoft.com/office/drawing/2014/main" id="{E0CB49F6-178D-4609-8A3A-2D12177E0DA0}"/>
              </a:ext>
            </a:extLst>
          </p:cNvPr>
          <p:cNvSpPr/>
          <p:nvPr/>
        </p:nvSpPr>
        <p:spPr>
          <a:xfrm flipH="1">
            <a:off x="1519870" y="2029475"/>
            <a:ext cx="2880320" cy="70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不同意义的对象在不同的局部应用中具有相同的名字。</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1598A39-3527-4B73-B76A-2B683B741FB7}"/>
              </a:ext>
            </a:extLst>
          </p:cNvPr>
          <p:cNvSpPr/>
          <p:nvPr/>
        </p:nvSpPr>
        <p:spPr>
          <a:xfrm flipH="1">
            <a:off x="5899055" y="2003146"/>
            <a:ext cx="3096344" cy="70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同一意义的对象在不同的局部应用中具有不同的名字。</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94770B3-3EC3-4B56-B9FE-C48AC19DBCE4}"/>
              </a:ext>
            </a:extLst>
          </p:cNvPr>
          <p:cNvSpPr/>
          <p:nvPr/>
        </p:nvSpPr>
        <p:spPr>
          <a:xfrm flipH="1">
            <a:off x="1486690" y="3048182"/>
            <a:ext cx="2880320" cy="10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如：局部应用</a:t>
            </a:r>
            <a:r>
              <a:rPr kumimoji="1" lang="en-US" altLang="zh-CN" sz="1600" dirty="0">
                <a:solidFill>
                  <a:schemeClr val="tx1"/>
                </a:solidFill>
                <a:latin typeface="微软雅黑" panose="020B0503020204020204" pitchFamily="34" charset="-122"/>
                <a:ea typeface="微软雅黑" panose="020B0503020204020204" pitchFamily="34" charset="-122"/>
              </a:rPr>
              <a:t>A</a:t>
            </a:r>
            <a:r>
              <a:rPr kumimoji="1" lang="zh-CN" altLang="en-US" sz="1600" dirty="0">
                <a:solidFill>
                  <a:schemeClr val="tx1"/>
                </a:solidFill>
                <a:latin typeface="微软雅黑" panose="020B0503020204020204" pitchFamily="34" charset="-122"/>
                <a:ea typeface="微软雅黑" panose="020B0503020204020204" pitchFamily="34" charset="-122"/>
              </a:rPr>
              <a:t>中将“教室”称为房间，局部应用</a:t>
            </a:r>
            <a:r>
              <a:rPr kumimoji="1" lang="en-US" altLang="zh-CN" sz="1600" dirty="0">
                <a:solidFill>
                  <a:schemeClr val="tx1"/>
                </a:solidFill>
                <a:latin typeface="微软雅黑" panose="020B0503020204020204" pitchFamily="34" charset="-122"/>
                <a:ea typeface="微软雅黑" panose="020B0503020204020204" pitchFamily="34" charset="-122"/>
              </a:rPr>
              <a:t>B</a:t>
            </a:r>
            <a:r>
              <a:rPr kumimoji="1" lang="zh-CN" altLang="en-US" sz="1600" dirty="0">
                <a:solidFill>
                  <a:schemeClr val="tx1"/>
                </a:solidFill>
                <a:latin typeface="微软雅黑" panose="020B0503020204020204" pitchFamily="34" charset="-122"/>
                <a:ea typeface="微软雅黑" panose="020B0503020204020204" pitchFamily="34" charset="-122"/>
              </a:rPr>
              <a:t>中将“学生宿舍” 称为房间。</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5757FE5-22FB-414B-8604-60C69DB76BD3}"/>
              </a:ext>
            </a:extLst>
          </p:cNvPr>
          <p:cNvSpPr/>
          <p:nvPr/>
        </p:nvSpPr>
        <p:spPr>
          <a:xfrm flipH="1">
            <a:off x="5899054" y="3021853"/>
            <a:ext cx="3096344" cy="10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如：有的部门把学生住宿地称为“宿舍” ，有的部门则把它称为“房间” 。</a:t>
            </a:r>
            <a:endParaRPr kumimoji="1"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C020B303-80EB-4C0D-B8F0-DEEE9B502C0B}"/>
              </a:ext>
            </a:extLst>
          </p:cNvPr>
          <p:cNvSpPr/>
          <p:nvPr/>
        </p:nvSpPr>
        <p:spPr>
          <a:xfrm>
            <a:off x="1387715" y="4557403"/>
            <a:ext cx="7868749" cy="777457"/>
          </a:xfrm>
          <a:prstGeom prst="rect">
            <a:avLst/>
          </a:prstGeom>
        </p:spPr>
        <p:txBody>
          <a:bodyPr wrap="square">
            <a:spAutoFit/>
          </a:bodyPr>
          <a:lstStyle/>
          <a:p>
            <a:pPr marL="342900" indent="-342900" defTabSz="1014227" eaLnBrk="1" hangingPunct="1">
              <a:lnSpc>
                <a:spcPct val="130000"/>
              </a:lnSpc>
              <a:buFont typeface="Wingdings" panose="05000000000000000000" pitchFamily="2" charset="2"/>
              <a:buChar char="l"/>
              <a:defRPr/>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rPr>
              <a:t>命名冲突可发生在属性级、实体级、联系级上。属性的命名冲突更为常见</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defTabSz="1014227" eaLnBrk="1" hangingPunct="1">
              <a:lnSpc>
                <a:spcPct val="130000"/>
              </a:lnSpc>
              <a:buFont typeface="Wingdings" panose="05000000000000000000" pitchFamily="2" charset="2"/>
              <a:buChar char="l"/>
              <a:defRPr/>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rPr>
              <a:t>解决方法：通常用讨论协商等行政手段解决</a:t>
            </a:r>
          </a:p>
        </p:txBody>
      </p:sp>
      <p:sp>
        <p:nvSpPr>
          <p:cNvPr id="33" name="矩形: 圆角 32">
            <a:extLst>
              <a:ext uri="{FF2B5EF4-FFF2-40B4-BE49-F238E27FC236}">
                <a16:creationId xmlns:a16="http://schemas.microsoft.com/office/drawing/2014/main" id="{41DA75D3-FF2B-4FBE-AE18-B20BC6025945}"/>
              </a:ext>
            </a:extLst>
          </p:cNvPr>
          <p:cNvSpPr/>
          <p:nvPr/>
        </p:nvSpPr>
        <p:spPr>
          <a:xfrm>
            <a:off x="6290699" y="1325072"/>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b="1" dirty="0">
                <a:solidFill>
                  <a:srgbClr val="FF0000"/>
                </a:solidFill>
                <a:highlight>
                  <a:srgbClr val="FFFF00"/>
                </a:highlight>
                <a:latin typeface="微软雅黑" panose="020B0503020204020204" pitchFamily="34" charset="-122"/>
                <a:ea typeface="微软雅黑" panose="020B0503020204020204" pitchFamily="34" charset="-122"/>
              </a:rPr>
              <a:t>异名同义</a:t>
            </a:r>
            <a:endParaRPr kumimoji="1"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4" name="任意多边形: 形状 33">
            <a:extLst>
              <a:ext uri="{FF2B5EF4-FFF2-40B4-BE49-F238E27FC236}">
                <a16:creationId xmlns:a16="http://schemas.microsoft.com/office/drawing/2014/main" id="{C69D4C94-7513-4F2E-8F3F-2392CCFBDCB0}"/>
              </a:ext>
            </a:extLst>
          </p:cNvPr>
          <p:cNvSpPr/>
          <p:nvPr/>
        </p:nvSpPr>
        <p:spPr bwMode="auto">
          <a:xfrm>
            <a:off x="756895" y="841276"/>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35" name="文本框 34">
            <a:extLst>
              <a:ext uri="{FF2B5EF4-FFF2-40B4-BE49-F238E27FC236}">
                <a16:creationId xmlns:a16="http://schemas.microsoft.com/office/drawing/2014/main" id="{EE6E265C-C8B5-4345-8EA3-C65EC81E4E0D}"/>
              </a:ext>
            </a:extLst>
          </p:cNvPr>
          <p:cNvSpPr txBox="1"/>
          <p:nvPr/>
        </p:nvSpPr>
        <p:spPr>
          <a:xfrm>
            <a:off x="776252" y="930196"/>
            <a:ext cx="470000" cy="400110"/>
          </a:xfrm>
          <a:prstGeom prst="rect">
            <a:avLst/>
          </a:prstGeom>
          <a:noFill/>
        </p:spPr>
        <p:txBody>
          <a:bodyPr wrap="none" rtlCol="0">
            <a:spAutoFit/>
          </a:bodyPr>
          <a:lstStyle/>
          <a:p>
            <a:pPr algn="ctr"/>
            <a:r>
              <a:rPr lang="en-US" altLang="zh-CN" sz="2000" b="1" dirty="0">
                <a:solidFill>
                  <a:schemeClr val="bg1"/>
                </a:solidFill>
              </a:rPr>
              <a:t>01</a:t>
            </a:r>
            <a:endParaRPr lang="zh-CN" altLang="en-US" sz="2000" b="1" dirty="0">
              <a:solidFill>
                <a:schemeClr val="bg1"/>
              </a:solidFill>
            </a:endParaRPr>
          </a:p>
        </p:txBody>
      </p:sp>
      <p:sp>
        <p:nvSpPr>
          <p:cNvPr id="36" name="任意多边形: 形状 35">
            <a:extLst>
              <a:ext uri="{FF2B5EF4-FFF2-40B4-BE49-F238E27FC236}">
                <a16:creationId xmlns:a16="http://schemas.microsoft.com/office/drawing/2014/main" id="{8DACACBF-3843-4113-A7AD-50D74BEAFCF7}"/>
              </a:ext>
            </a:extLst>
          </p:cNvPr>
          <p:cNvSpPr/>
          <p:nvPr/>
        </p:nvSpPr>
        <p:spPr bwMode="auto">
          <a:xfrm>
            <a:off x="5185063" y="841276"/>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37" name="文本框 36">
            <a:extLst>
              <a:ext uri="{FF2B5EF4-FFF2-40B4-BE49-F238E27FC236}">
                <a16:creationId xmlns:a16="http://schemas.microsoft.com/office/drawing/2014/main" id="{61D9CAA1-F8E0-4BD7-A4ED-594731DBD34C}"/>
              </a:ext>
            </a:extLst>
          </p:cNvPr>
          <p:cNvSpPr txBox="1"/>
          <p:nvPr/>
        </p:nvSpPr>
        <p:spPr>
          <a:xfrm>
            <a:off x="5204420" y="930196"/>
            <a:ext cx="470000" cy="400110"/>
          </a:xfrm>
          <a:prstGeom prst="rect">
            <a:avLst/>
          </a:prstGeom>
          <a:noFill/>
        </p:spPr>
        <p:txBody>
          <a:bodyPr wrap="none" rtlCol="0">
            <a:spAutoFit/>
          </a:bodyPr>
          <a:lstStyle/>
          <a:p>
            <a:pPr algn="ctr"/>
            <a:r>
              <a:rPr lang="en-US" altLang="zh-CN" sz="2000" b="1" dirty="0">
                <a:solidFill>
                  <a:schemeClr val="bg1"/>
                </a:solidFill>
              </a:rPr>
              <a:t>02</a:t>
            </a:r>
            <a:endParaRPr lang="zh-CN" altLang="en-US" sz="2000" b="1" dirty="0">
              <a:solidFill>
                <a:schemeClr val="bg1"/>
              </a:solidFill>
            </a:endParaRPr>
          </a:p>
        </p:txBody>
      </p:sp>
    </p:spTree>
    <p:extLst>
      <p:ext uri="{BB962C8B-B14F-4D97-AF65-F5344CB8AC3E}">
        <p14:creationId xmlns:p14="http://schemas.microsoft.com/office/powerpoint/2010/main" val="2780795438"/>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522DCF7-A2CF-4AE7-BD85-1F0ABCD6B947}"/>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数据库设计</a:t>
            </a:r>
          </a:p>
        </p:txBody>
      </p:sp>
      <p:sp>
        <p:nvSpPr>
          <p:cNvPr id="11267" name="Rectangle 3">
            <a:extLst>
              <a:ext uri="{FF2B5EF4-FFF2-40B4-BE49-F238E27FC236}">
                <a16:creationId xmlns:a16="http://schemas.microsoft.com/office/drawing/2014/main" id="{88BFB310-47F6-469F-8D67-DC78534E74BF}"/>
              </a:ext>
            </a:extLst>
          </p:cNvPr>
          <p:cNvSpPr>
            <a:spLocks noGrp="1" noChangeArrowheads="1"/>
          </p:cNvSpPr>
          <p:nvPr>
            <p:ph sz="quarter" idx="10"/>
          </p:nvPr>
        </p:nvSpPr>
        <p:spPr bwMode="auto">
          <a:xfrm>
            <a:off x="687388" y="769938"/>
            <a:ext cx="9001125" cy="18780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79413" indent="-379413" eaLnBrk="1" hangingPunct="1">
              <a:lnSpc>
                <a:spcPct val="130000"/>
              </a:lnSpc>
            </a:pPr>
            <a:r>
              <a:rPr lang="zh-CN" altLang="en-US" dirty="0">
                <a:solidFill>
                  <a:schemeClr val="tx1"/>
                </a:solidFill>
                <a:highlight>
                  <a:srgbClr val="FFFF00"/>
                </a:highlight>
              </a:rPr>
              <a:t>数据库设计是指对于一个给定的应用环境，构造最优的数据库模式，建立数据库及其应用系统，使之能够有效地存储数据，满足各种用户的应用需求</a:t>
            </a:r>
          </a:p>
          <a:p>
            <a:pPr marL="379413" indent="-379413" eaLnBrk="1" hangingPunct="1">
              <a:lnSpc>
                <a:spcPct val="130000"/>
              </a:lnSpc>
            </a:pPr>
            <a:r>
              <a:rPr lang="zh-CN" altLang="en-US" dirty="0">
                <a:solidFill>
                  <a:schemeClr val="tx1"/>
                </a:solidFill>
                <a:highlight>
                  <a:srgbClr val="FFFF00"/>
                </a:highlight>
              </a:rPr>
              <a:t>常常把使用数据库的各类系统称为数据库应用系统</a:t>
            </a:r>
          </a:p>
        </p:txBody>
      </p:sp>
      <p:pic>
        <p:nvPicPr>
          <p:cNvPr id="11268" name="Picture 5" descr="查看源图像">
            <a:extLst>
              <a:ext uri="{FF2B5EF4-FFF2-40B4-BE49-F238E27FC236}">
                <a16:creationId xmlns:a16="http://schemas.microsoft.com/office/drawing/2014/main" id="{26F03559-6507-47DA-9955-493615924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2575" y="3019425"/>
            <a:ext cx="4094163"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2">
            <a:extLst>
              <a:ext uri="{FF2B5EF4-FFF2-40B4-BE49-F238E27FC236}">
                <a16:creationId xmlns:a16="http://schemas.microsoft.com/office/drawing/2014/main" id="{1C4BF35F-BD05-4275-8C62-7D6721424C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 y="2792413"/>
            <a:ext cx="40576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E9DF755C-46C5-4FDC-8F24-1EFE3FFD5379}"/>
              </a:ext>
            </a:extLst>
          </p:cNvPr>
          <p:cNvSpPr/>
          <p:nvPr/>
        </p:nvSpPr>
        <p:spPr>
          <a:xfrm>
            <a:off x="-1684" y="1007654"/>
            <a:ext cx="3312000" cy="422610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5B3A5B16-F0FE-4B6F-ADD6-81DF022DCC5C}"/>
              </a:ext>
            </a:extLst>
          </p:cNvPr>
          <p:cNvSpPr/>
          <p:nvPr/>
        </p:nvSpPr>
        <p:spPr>
          <a:xfrm>
            <a:off x="543496" y="1379741"/>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sz="1600" b="1" dirty="0">
                <a:solidFill>
                  <a:srgbClr val="FFFFFF"/>
                </a:solidFill>
                <a:latin typeface="微软雅黑" panose="020B0503020204020204" pitchFamily="34" charset="-122"/>
                <a:ea typeface="微软雅黑" panose="020B0503020204020204" pitchFamily="34" charset="-122"/>
              </a:rPr>
              <a:t>同一对象不同抽象</a:t>
            </a:r>
            <a:endParaRPr kumimoji="1"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B3497948-AE32-4CCF-A3C0-8025D3A18B48}"/>
              </a:ext>
            </a:extLst>
          </p:cNvPr>
          <p:cNvSpPr>
            <a:spLocks noGrp="1"/>
          </p:cNvSpPr>
          <p:nvPr>
            <p:ph type="title"/>
          </p:nvPr>
        </p:nvSpPr>
        <p:spPr/>
        <p:txBody>
          <a:bodyPr/>
          <a:lstStyle/>
          <a:p>
            <a:r>
              <a:rPr lang="zh-CN" altLang="en-US" dirty="0">
                <a:highlight>
                  <a:srgbClr val="FFFF00"/>
                </a:highlight>
              </a:rPr>
              <a:t>三类结构冲突</a:t>
            </a:r>
          </a:p>
        </p:txBody>
      </p:sp>
      <p:sp>
        <p:nvSpPr>
          <p:cNvPr id="24" name="矩形 23">
            <a:extLst>
              <a:ext uri="{FF2B5EF4-FFF2-40B4-BE49-F238E27FC236}">
                <a16:creationId xmlns:a16="http://schemas.microsoft.com/office/drawing/2014/main" id="{E0CB49F6-178D-4609-8A3A-2D12177E0DA0}"/>
              </a:ext>
            </a:extLst>
          </p:cNvPr>
          <p:cNvSpPr/>
          <p:nvPr/>
        </p:nvSpPr>
        <p:spPr>
          <a:xfrm flipH="1">
            <a:off x="259863" y="2289471"/>
            <a:ext cx="2880320" cy="2621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课程在某一局部应用中</a:t>
            </a:r>
            <a:r>
              <a:rPr kumimoji="1" lang="zh-CN" altLang="en-US" sz="1600" b="1" dirty="0">
                <a:solidFill>
                  <a:schemeClr val="tx1"/>
                </a:solidFill>
                <a:latin typeface="微软雅黑" panose="020B0503020204020204" pitchFamily="34" charset="-122"/>
                <a:ea typeface="微软雅黑" panose="020B0503020204020204" pitchFamily="34" charset="-122"/>
              </a:rPr>
              <a:t>被当作实体</a:t>
            </a:r>
            <a:r>
              <a:rPr kumimoji="1" lang="zh-CN" altLang="en-US" sz="1600" dirty="0">
                <a:solidFill>
                  <a:schemeClr val="tx1"/>
                </a:solidFill>
                <a:latin typeface="微软雅黑" panose="020B0503020204020204" pitchFamily="34" charset="-122"/>
                <a:ea typeface="微软雅黑" panose="020B0503020204020204" pitchFamily="34" charset="-122"/>
              </a:rPr>
              <a:t>，在另一局部应用中则</a:t>
            </a:r>
            <a:r>
              <a:rPr kumimoji="1" lang="zh-CN" altLang="en-US" sz="1600" b="1" dirty="0">
                <a:solidFill>
                  <a:schemeClr val="tx1"/>
                </a:solidFill>
                <a:latin typeface="微软雅黑" panose="020B0503020204020204" pitchFamily="34" charset="-122"/>
                <a:ea typeface="微软雅黑" panose="020B0503020204020204" pitchFamily="34" charset="-122"/>
              </a:rPr>
              <a:t>被当作属性。</a:t>
            </a:r>
          </a:p>
          <a:p>
            <a:pPr>
              <a:lnSpc>
                <a:spcPct val="130000"/>
              </a:lnSpc>
            </a:pPr>
            <a:endParaRPr kumimoji="1"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解决方法：通常是</a:t>
            </a:r>
            <a:r>
              <a:rPr kumimoji="1" lang="zh-CN" altLang="en-US" sz="1600" b="1" dirty="0">
                <a:solidFill>
                  <a:schemeClr val="tx1"/>
                </a:solidFill>
                <a:latin typeface="微软雅黑" panose="020B0503020204020204" pitchFamily="34" charset="-122"/>
                <a:ea typeface="微软雅黑" panose="020B0503020204020204" pitchFamily="34" charset="-122"/>
              </a:rPr>
              <a:t>把属性变换为实体或把实体变换为属性</a:t>
            </a:r>
            <a:r>
              <a:rPr kumimoji="1" lang="zh-CN" altLang="en-US" sz="1600" dirty="0">
                <a:solidFill>
                  <a:schemeClr val="tx1"/>
                </a:solidFill>
                <a:latin typeface="微软雅黑" panose="020B0503020204020204" pitchFamily="34" charset="-122"/>
                <a:ea typeface="微软雅黑" panose="020B0503020204020204" pitchFamily="34" charset="-122"/>
              </a:rPr>
              <a:t>，</a:t>
            </a:r>
            <a:r>
              <a:rPr kumimoji="1" lang="zh-CN" altLang="en-US" sz="1600" b="1" dirty="0">
                <a:solidFill>
                  <a:schemeClr val="tx1"/>
                </a:solidFill>
                <a:latin typeface="微软雅黑" panose="020B0503020204020204" pitchFamily="34" charset="-122"/>
                <a:ea typeface="微软雅黑" panose="020B0503020204020204" pitchFamily="34" charset="-122"/>
              </a:rPr>
              <a:t>使同一对象具有相同的抽象</a:t>
            </a:r>
            <a:r>
              <a:rPr kumimoji="1" lang="zh-CN" altLang="en-US" sz="1600" dirty="0">
                <a:solidFill>
                  <a:schemeClr val="tx1"/>
                </a:solidFill>
                <a:latin typeface="微软雅黑" panose="020B0503020204020204" pitchFamily="34" charset="-122"/>
                <a:ea typeface="微软雅黑" panose="020B0503020204020204" pitchFamily="34" charset="-122"/>
              </a:rPr>
              <a:t>。变换时要遵循两个准则。</a:t>
            </a:r>
          </a:p>
        </p:txBody>
      </p:sp>
      <p:grpSp>
        <p:nvGrpSpPr>
          <p:cNvPr id="3" name="组合 2">
            <a:extLst>
              <a:ext uri="{FF2B5EF4-FFF2-40B4-BE49-F238E27FC236}">
                <a16:creationId xmlns:a16="http://schemas.microsoft.com/office/drawing/2014/main" id="{8F57DD66-42DE-4AC0-9652-4CE82AD82A31}"/>
              </a:ext>
            </a:extLst>
          </p:cNvPr>
          <p:cNvGrpSpPr/>
          <p:nvPr/>
        </p:nvGrpSpPr>
        <p:grpSpPr>
          <a:xfrm>
            <a:off x="-12713" y="848751"/>
            <a:ext cx="500385" cy="500385"/>
            <a:chOff x="657920" y="841276"/>
            <a:chExt cx="500385" cy="500385"/>
          </a:xfrm>
        </p:grpSpPr>
        <p:sp>
          <p:nvSpPr>
            <p:cNvPr id="34" name="任意多边形: 形状 33">
              <a:extLst>
                <a:ext uri="{FF2B5EF4-FFF2-40B4-BE49-F238E27FC236}">
                  <a16:creationId xmlns:a16="http://schemas.microsoft.com/office/drawing/2014/main" id="{C69D4C94-7513-4F2E-8F3F-2392CCFBDCB0}"/>
                </a:ext>
              </a:extLst>
            </p:cNvPr>
            <p:cNvSpPr/>
            <p:nvPr/>
          </p:nvSpPr>
          <p:spPr bwMode="auto">
            <a:xfrm>
              <a:off x="657920" y="841276"/>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35" name="文本框 34">
              <a:extLst>
                <a:ext uri="{FF2B5EF4-FFF2-40B4-BE49-F238E27FC236}">
                  <a16:creationId xmlns:a16="http://schemas.microsoft.com/office/drawing/2014/main" id="{EE6E265C-C8B5-4345-8EA3-C65EC81E4E0D}"/>
                </a:ext>
              </a:extLst>
            </p:cNvPr>
            <p:cNvSpPr txBox="1"/>
            <p:nvPr/>
          </p:nvSpPr>
          <p:spPr>
            <a:xfrm>
              <a:off x="677277" y="930196"/>
              <a:ext cx="470000" cy="400110"/>
            </a:xfrm>
            <a:prstGeom prst="rect">
              <a:avLst/>
            </a:prstGeom>
            <a:noFill/>
          </p:spPr>
          <p:txBody>
            <a:bodyPr wrap="none" rtlCol="0">
              <a:spAutoFit/>
            </a:bodyPr>
            <a:lstStyle/>
            <a:p>
              <a:pPr algn="ctr"/>
              <a:r>
                <a:rPr lang="en-US" altLang="zh-CN" sz="2000" b="1" dirty="0">
                  <a:solidFill>
                    <a:schemeClr val="bg1"/>
                  </a:solidFill>
                </a:rPr>
                <a:t>01</a:t>
              </a:r>
              <a:endParaRPr lang="zh-CN" altLang="en-US" sz="2000" b="1" dirty="0">
                <a:solidFill>
                  <a:schemeClr val="bg1"/>
                </a:solidFill>
              </a:endParaRPr>
            </a:p>
          </p:txBody>
        </p:sp>
      </p:grpSp>
      <p:sp>
        <p:nvSpPr>
          <p:cNvPr id="19" name="矩形 18">
            <a:extLst>
              <a:ext uri="{FF2B5EF4-FFF2-40B4-BE49-F238E27FC236}">
                <a16:creationId xmlns:a16="http://schemas.microsoft.com/office/drawing/2014/main" id="{1D5FDCB1-7755-4DA8-9EFA-20069A5FAB21}"/>
              </a:ext>
            </a:extLst>
          </p:cNvPr>
          <p:cNvSpPr/>
          <p:nvPr/>
        </p:nvSpPr>
        <p:spPr>
          <a:xfrm>
            <a:off x="3406786" y="1007654"/>
            <a:ext cx="3312000" cy="422610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69E8D1A-CADD-40CD-A2AB-4B90861AFD1A}"/>
              </a:ext>
            </a:extLst>
          </p:cNvPr>
          <p:cNvSpPr/>
          <p:nvPr/>
        </p:nvSpPr>
        <p:spPr>
          <a:xfrm>
            <a:off x="6808192" y="1007279"/>
            <a:ext cx="3312000" cy="422610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29DB6A4-26B6-449E-ABFA-7120DDCACCDC}"/>
              </a:ext>
            </a:extLst>
          </p:cNvPr>
          <p:cNvSpPr/>
          <p:nvPr/>
        </p:nvSpPr>
        <p:spPr>
          <a:xfrm>
            <a:off x="3902746" y="1372266"/>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sz="1600" b="1" dirty="0">
                <a:solidFill>
                  <a:srgbClr val="FFFFFF"/>
                </a:solidFill>
                <a:latin typeface="微软雅黑" panose="020B0503020204020204" pitchFamily="34" charset="-122"/>
                <a:ea typeface="微软雅黑" panose="020B0503020204020204" pitchFamily="34" charset="-122"/>
              </a:rPr>
              <a:t>同一对象不同属性构成</a:t>
            </a:r>
            <a:endParaRPr kumimoji="1" lang="en-US" altLang="zh-CN" sz="1600" b="1" dirty="0">
              <a:solidFill>
                <a:srgbClr val="FFFFFF"/>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F49E9883-0888-49E6-897D-597C72B3A768}"/>
              </a:ext>
            </a:extLst>
          </p:cNvPr>
          <p:cNvGrpSpPr/>
          <p:nvPr/>
        </p:nvGrpSpPr>
        <p:grpSpPr>
          <a:xfrm>
            <a:off x="3427487" y="841276"/>
            <a:ext cx="500385" cy="500385"/>
            <a:chOff x="657920" y="841276"/>
            <a:chExt cx="500385" cy="500385"/>
          </a:xfrm>
        </p:grpSpPr>
        <p:sp>
          <p:nvSpPr>
            <p:cNvPr id="23" name="任意多边形: 形状 22">
              <a:extLst>
                <a:ext uri="{FF2B5EF4-FFF2-40B4-BE49-F238E27FC236}">
                  <a16:creationId xmlns:a16="http://schemas.microsoft.com/office/drawing/2014/main" id="{E30DAA4F-9E1A-4BF9-B478-114671F952A0}"/>
                </a:ext>
              </a:extLst>
            </p:cNvPr>
            <p:cNvSpPr/>
            <p:nvPr/>
          </p:nvSpPr>
          <p:spPr bwMode="auto">
            <a:xfrm>
              <a:off x="657920" y="841276"/>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25" name="文本框 24">
              <a:extLst>
                <a:ext uri="{FF2B5EF4-FFF2-40B4-BE49-F238E27FC236}">
                  <a16:creationId xmlns:a16="http://schemas.microsoft.com/office/drawing/2014/main" id="{54BFE836-F7E4-4276-82BF-356D0AC75A00}"/>
                </a:ext>
              </a:extLst>
            </p:cNvPr>
            <p:cNvSpPr txBox="1"/>
            <p:nvPr/>
          </p:nvSpPr>
          <p:spPr>
            <a:xfrm>
              <a:off x="677277" y="930196"/>
              <a:ext cx="470000" cy="400110"/>
            </a:xfrm>
            <a:prstGeom prst="rect">
              <a:avLst/>
            </a:prstGeom>
            <a:noFill/>
          </p:spPr>
          <p:txBody>
            <a:bodyPr wrap="none" rtlCol="0">
              <a:spAutoFit/>
            </a:bodyPr>
            <a:lstStyle/>
            <a:p>
              <a:pPr algn="ctr"/>
              <a:r>
                <a:rPr lang="en-US" altLang="zh-CN" sz="2000" b="1">
                  <a:solidFill>
                    <a:schemeClr val="bg1"/>
                  </a:solidFill>
                </a:rPr>
                <a:t>02</a:t>
              </a:r>
              <a:endParaRPr lang="zh-CN" altLang="en-US" sz="2000" b="1" dirty="0">
                <a:solidFill>
                  <a:schemeClr val="bg1"/>
                </a:solidFill>
              </a:endParaRPr>
            </a:p>
          </p:txBody>
        </p:sp>
      </p:grpSp>
      <p:sp>
        <p:nvSpPr>
          <p:cNvPr id="38" name="矩形: 圆角 37">
            <a:extLst>
              <a:ext uri="{FF2B5EF4-FFF2-40B4-BE49-F238E27FC236}">
                <a16:creationId xmlns:a16="http://schemas.microsoft.com/office/drawing/2014/main" id="{227402A3-D421-4B2F-A672-DFFCB7628282}"/>
              </a:ext>
            </a:extLst>
          </p:cNvPr>
          <p:cNvSpPr/>
          <p:nvPr/>
        </p:nvSpPr>
        <p:spPr>
          <a:xfrm>
            <a:off x="7303450" y="1380814"/>
            <a:ext cx="2313054" cy="527328"/>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kumimoji="1" lang="zh-CN" altLang="en-US" sz="1600" b="1" dirty="0">
                <a:solidFill>
                  <a:srgbClr val="FFFFFF"/>
                </a:solidFill>
                <a:latin typeface="微软雅黑" panose="020B0503020204020204" pitchFamily="34" charset="-122"/>
                <a:ea typeface="微软雅黑" panose="020B0503020204020204" pitchFamily="34" charset="-122"/>
              </a:rPr>
              <a:t>实体联系呈现不同类型</a:t>
            </a:r>
            <a:endParaRPr kumimoji="1" lang="en-US" altLang="zh-CN" sz="1600" b="1" dirty="0">
              <a:solidFill>
                <a:srgbClr val="FFFFFF"/>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076EE809-278F-460B-9499-F1887F18FED5}"/>
              </a:ext>
            </a:extLst>
          </p:cNvPr>
          <p:cNvGrpSpPr/>
          <p:nvPr/>
        </p:nvGrpSpPr>
        <p:grpSpPr>
          <a:xfrm>
            <a:off x="6811863" y="849824"/>
            <a:ext cx="500385" cy="500385"/>
            <a:chOff x="657920" y="841276"/>
            <a:chExt cx="500385" cy="500385"/>
          </a:xfrm>
        </p:grpSpPr>
        <p:sp>
          <p:nvSpPr>
            <p:cNvPr id="40" name="任意多边形: 形状 39">
              <a:extLst>
                <a:ext uri="{FF2B5EF4-FFF2-40B4-BE49-F238E27FC236}">
                  <a16:creationId xmlns:a16="http://schemas.microsoft.com/office/drawing/2014/main" id="{F011A786-9565-4EC2-8F05-A7C05130ACCC}"/>
                </a:ext>
              </a:extLst>
            </p:cNvPr>
            <p:cNvSpPr/>
            <p:nvPr/>
          </p:nvSpPr>
          <p:spPr bwMode="auto">
            <a:xfrm>
              <a:off x="657920" y="841276"/>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sz="2000" dirty="0"/>
            </a:p>
          </p:txBody>
        </p:sp>
        <p:sp>
          <p:nvSpPr>
            <p:cNvPr id="41" name="文本框 40">
              <a:extLst>
                <a:ext uri="{FF2B5EF4-FFF2-40B4-BE49-F238E27FC236}">
                  <a16:creationId xmlns:a16="http://schemas.microsoft.com/office/drawing/2014/main" id="{9A35C3EA-D7BA-46AC-8EE0-71FEF1C56735}"/>
                </a:ext>
              </a:extLst>
            </p:cNvPr>
            <p:cNvSpPr txBox="1"/>
            <p:nvPr/>
          </p:nvSpPr>
          <p:spPr>
            <a:xfrm>
              <a:off x="677277" y="930196"/>
              <a:ext cx="470000" cy="400110"/>
            </a:xfrm>
            <a:prstGeom prst="rect">
              <a:avLst/>
            </a:prstGeom>
            <a:noFill/>
          </p:spPr>
          <p:txBody>
            <a:bodyPr wrap="none" rtlCol="0">
              <a:spAutoFit/>
            </a:bodyPr>
            <a:lstStyle/>
            <a:p>
              <a:pPr algn="ctr"/>
              <a:r>
                <a:rPr lang="en-US" altLang="zh-CN" sz="2000" b="1" dirty="0">
                  <a:solidFill>
                    <a:schemeClr val="bg1"/>
                  </a:solidFill>
                </a:rPr>
                <a:t>03</a:t>
              </a:r>
              <a:endParaRPr lang="zh-CN" altLang="en-US" sz="2000" b="1" dirty="0">
                <a:solidFill>
                  <a:schemeClr val="bg1"/>
                </a:solidFill>
              </a:endParaRPr>
            </a:p>
          </p:txBody>
        </p:sp>
      </p:grpSp>
      <p:sp>
        <p:nvSpPr>
          <p:cNvPr id="4" name="矩形 3">
            <a:extLst>
              <a:ext uri="{FF2B5EF4-FFF2-40B4-BE49-F238E27FC236}">
                <a16:creationId xmlns:a16="http://schemas.microsoft.com/office/drawing/2014/main" id="{24B3C54E-A3DE-4C20-9CAB-4D21EE46460B}"/>
              </a:ext>
            </a:extLst>
          </p:cNvPr>
          <p:cNvSpPr/>
          <p:nvPr/>
        </p:nvSpPr>
        <p:spPr>
          <a:xfrm>
            <a:off x="3641855" y="2281436"/>
            <a:ext cx="2876289" cy="2301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产生原因：不同的局部应用关心的是该实体的不同侧面。</a:t>
            </a:r>
          </a:p>
          <a:p>
            <a:pPr>
              <a:lnSpc>
                <a:spcPct val="130000"/>
              </a:lnSpc>
            </a:pPr>
            <a:endParaRPr kumimoji="1"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kumimoji="1"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解决方法：</a:t>
            </a:r>
            <a:r>
              <a:rPr kumimoji="1" lang="zh-CN" altLang="en-US" sz="1600" dirty="0">
                <a:solidFill>
                  <a:schemeClr val="tx1"/>
                </a:solidFill>
                <a:highlight>
                  <a:srgbClr val="FFFF00"/>
                </a:highlight>
                <a:latin typeface="微软雅黑" panose="020B0503020204020204" pitchFamily="34" charset="-122"/>
                <a:ea typeface="微软雅黑" panose="020B0503020204020204" pitchFamily="34" charset="-122"/>
              </a:rPr>
              <a:t>使该实体的属性取各分</a:t>
            </a:r>
            <a:r>
              <a:rPr kumimoji="1" lang="en-US" altLang="zh-CN" sz="1600" dirty="0">
                <a:solidFill>
                  <a:schemeClr val="tx1"/>
                </a:solidFill>
                <a:highlight>
                  <a:srgbClr val="FFFF00"/>
                </a:highlight>
                <a:latin typeface="微软雅黑" panose="020B0503020204020204" pitchFamily="34" charset="-122"/>
                <a:ea typeface="微软雅黑" panose="020B0503020204020204" pitchFamily="34" charset="-122"/>
              </a:rPr>
              <a:t>E-R</a:t>
            </a:r>
            <a:r>
              <a:rPr kumimoji="1" lang="zh-CN" altLang="en-US" sz="1600" dirty="0">
                <a:solidFill>
                  <a:schemeClr val="tx1"/>
                </a:solidFill>
                <a:highlight>
                  <a:srgbClr val="FFFF00"/>
                </a:highlight>
                <a:latin typeface="微软雅黑" panose="020B0503020204020204" pitchFamily="34" charset="-122"/>
                <a:ea typeface="微软雅黑" panose="020B0503020204020204" pitchFamily="34" charset="-122"/>
              </a:rPr>
              <a:t>图中属性的</a:t>
            </a:r>
            <a:r>
              <a:rPr kumimoji="1"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并集</a:t>
            </a:r>
            <a:r>
              <a:rPr kumimoji="1" lang="zh-CN" altLang="en-US" sz="1600" dirty="0">
                <a:solidFill>
                  <a:schemeClr val="tx1"/>
                </a:solidFill>
                <a:highlight>
                  <a:srgbClr val="FFFF00"/>
                </a:highlight>
                <a:latin typeface="微软雅黑" panose="020B0503020204020204" pitchFamily="34" charset="-122"/>
                <a:ea typeface="微软雅黑" panose="020B0503020204020204" pitchFamily="34" charset="-122"/>
              </a:rPr>
              <a:t>，</a:t>
            </a:r>
            <a:r>
              <a:rPr kumimoji="1" lang="zh-CN" altLang="en-US" sz="1600" dirty="0">
                <a:solidFill>
                  <a:schemeClr val="tx1"/>
                </a:solidFill>
                <a:latin typeface="微软雅黑" panose="020B0503020204020204" pitchFamily="34" charset="-122"/>
                <a:ea typeface="微软雅黑" panose="020B0503020204020204" pitchFamily="34" charset="-122"/>
              </a:rPr>
              <a:t>再适当设计属性的次序。</a:t>
            </a:r>
          </a:p>
        </p:txBody>
      </p:sp>
      <p:sp>
        <p:nvSpPr>
          <p:cNvPr id="5" name="矩形 4">
            <a:extLst>
              <a:ext uri="{FF2B5EF4-FFF2-40B4-BE49-F238E27FC236}">
                <a16:creationId xmlns:a16="http://schemas.microsoft.com/office/drawing/2014/main" id="{8F9EE28D-4168-47C6-B2E8-4ADB32C31D16}"/>
              </a:ext>
            </a:extLst>
          </p:cNvPr>
          <p:cNvSpPr/>
          <p:nvPr/>
        </p:nvSpPr>
        <p:spPr>
          <a:xfrm>
            <a:off x="7240240" y="2337932"/>
            <a:ext cx="2659897" cy="2301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实体</a:t>
            </a:r>
            <a:r>
              <a:rPr kumimoji="1" lang="en-US" altLang="zh-CN" sz="1600" dirty="0">
                <a:solidFill>
                  <a:schemeClr val="tx1"/>
                </a:solidFill>
                <a:latin typeface="微软雅黑" panose="020B0503020204020204" pitchFamily="34" charset="-122"/>
                <a:ea typeface="微软雅黑" panose="020B0503020204020204" pitchFamily="34" charset="-122"/>
              </a:rPr>
              <a:t>E1</a:t>
            </a:r>
            <a:r>
              <a:rPr kumimoji="1" lang="zh-CN" altLang="en-US" sz="1600" dirty="0">
                <a:solidFill>
                  <a:schemeClr val="tx1"/>
                </a:solidFill>
                <a:latin typeface="微软雅黑" panose="020B0503020204020204" pitchFamily="34" charset="-122"/>
                <a:ea typeface="微软雅黑" panose="020B0503020204020204" pitchFamily="34" charset="-122"/>
              </a:rPr>
              <a:t>与</a:t>
            </a:r>
            <a:r>
              <a:rPr kumimoji="1" lang="en-US" altLang="zh-CN" sz="1600" dirty="0">
                <a:solidFill>
                  <a:schemeClr val="tx1"/>
                </a:solidFill>
                <a:latin typeface="微软雅黑" panose="020B0503020204020204" pitchFamily="34" charset="-122"/>
                <a:ea typeface="微软雅黑" panose="020B0503020204020204" pitchFamily="34" charset="-122"/>
              </a:rPr>
              <a:t>E2</a:t>
            </a:r>
            <a:r>
              <a:rPr kumimoji="1" lang="zh-CN" altLang="en-US" sz="1600" dirty="0">
                <a:solidFill>
                  <a:schemeClr val="tx1"/>
                </a:solidFill>
                <a:latin typeface="微软雅黑" panose="020B0503020204020204" pitchFamily="34" charset="-122"/>
                <a:ea typeface="微软雅黑" panose="020B0503020204020204" pitchFamily="34" charset="-122"/>
              </a:rPr>
              <a:t>在局部应用</a:t>
            </a:r>
            <a:r>
              <a:rPr kumimoji="1" lang="en-US" altLang="zh-CN" sz="1600" dirty="0">
                <a:solidFill>
                  <a:schemeClr val="tx1"/>
                </a:solidFill>
                <a:latin typeface="微软雅黑" panose="020B0503020204020204" pitchFamily="34" charset="-122"/>
                <a:ea typeface="微软雅黑" panose="020B0503020204020204" pitchFamily="34" charset="-122"/>
              </a:rPr>
              <a:t>A</a:t>
            </a:r>
            <a:r>
              <a:rPr kumimoji="1" lang="zh-CN" altLang="en-US" sz="1600" dirty="0">
                <a:solidFill>
                  <a:schemeClr val="tx1"/>
                </a:solidFill>
                <a:latin typeface="微软雅黑" panose="020B0503020204020204" pitchFamily="34" charset="-122"/>
                <a:ea typeface="微软雅黑" panose="020B0503020204020204" pitchFamily="34" charset="-122"/>
              </a:rPr>
              <a:t>中是多对多联系，而在局部应用</a:t>
            </a:r>
            <a:r>
              <a:rPr kumimoji="1" lang="en-US" altLang="zh-CN" sz="1600" dirty="0">
                <a:solidFill>
                  <a:schemeClr val="tx1"/>
                </a:solidFill>
                <a:latin typeface="微软雅黑" panose="020B0503020204020204" pitchFamily="34" charset="-122"/>
                <a:ea typeface="微软雅黑" panose="020B0503020204020204" pitchFamily="34" charset="-122"/>
              </a:rPr>
              <a:t>B</a:t>
            </a:r>
            <a:r>
              <a:rPr kumimoji="1" lang="zh-CN" altLang="en-US" sz="1600" dirty="0">
                <a:solidFill>
                  <a:schemeClr val="tx1"/>
                </a:solidFill>
                <a:latin typeface="微软雅黑" panose="020B0503020204020204" pitchFamily="34" charset="-122"/>
                <a:ea typeface="微软雅黑" panose="020B0503020204020204" pitchFamily="34" charset="-122"/>
              </a:rPr>
              <a:t>中是一对多联系。</a:t>
            </a:r>
            <a:endParaRPr kumimoji="1"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kumimoji="1"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r>
              <a:rPr kumimoji="1" lang="zh-CN" altLang="en-US" sz="1600" dirty="0">
                <a:solidFill>
                  <a:schemeClr val="tx1"/>
                </a:solidFill>
                <a:latin typeface="微软雅黑" panose="020B0503020204020204" pitchFamily="34" charset="-122"/>
                <a:ea typeface="微软雅黑" panose="020B0503020204020204" pitchFamily="34" charset="-122"/>
              </a:rPr>
              <a:t>解决方法：根据应用语义对实体联系的类型进行综合或调整。</a:t>
            </a:r>
          </a:p>
        </p:txBody>
      </p:sp>
    </p:spTree>
    <p:extLst>
      <p:ext uri="{BB962C8B-B14F-4D97-AF65-F5344CB8AC3E}">
        <p14:creationId xmlns:p14="http://schemas.microsoft.com/office/powerpoint/2010/main" val="4041905211"/>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
            <a:extLst>
              <a:ext uri="{FF2B5EF4-FFF2-40B4-BE49-F238E27FC236}">
                <a16:creationId xmlns:a16="http://schemas.microsoft.com/office/drawing/2014/main" id="{965D5627-5958-4470-BD78-86362C051A38}"/>
              </a:ext>
            </a:extLst>
          </p:cNvPr>
          <p:cNvSpPr/>
          <p:nvPr/>
        </p:nvSpPr>
        <p:spPr>
          <a:xfrm>
            <a:off x="971464" y="1345333"/>
            <a:ext cx="3600400" cy="3384377"/>
          </a:xfrm>
          <a:prstGeom prst="roundRect">
            <a:avLst>
              <a:gd name="adj" fmla="val 4818"/>
            </a:avLst>
          </a:prstGeom>
          <a:solidFill>
            <a:schemeClr val="bg1"/>
          </a:solidFill>
          <a:ln w="19050" cap="rnd">
            <a:noFill/>
            <a:prstDash val="solid"/>
            <a:round/>
            <a:headEnd/>
            <a:tailEnd/>
          </a:ln>
          <a:effectLst>
            <a:outerShdw blurRad="406400" dist="101600" algn="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bg1"/>
              </a:solidFill>
            </a:endParaRPr>
          </a:p>
        </p:txBody>
      </p:sp>
      <p:sp>
        <p:nvSpPr>
          <p:cNvPr id="7" name="文本框 6">
            <a:extLst>
              <a:ext uri="{FF2B5EF4-FFF2-40B4-BE49-F238E27FC236}">
                <a16:creationId xmlns:a16="http://schemas.microsoft.com/office/drawing/2014/main" id="{1C5DC58F-224E-4AFC-B7B2-9CF0CDD2FC4C}"/>
              </a:ext>
            </a:extLst>
          </p:cNvPr>
          <p:cNvSpPr txBox="1"/>
          <p:nvPr/>
        </p:nvSpPr>
        <p:spPr>
          <a:xfrm>
            <a:off x="2032151" y="2093869"/>
            <a:ext cx="2700800" cy="316369"/>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100" dirty="0">
                <a:latin typeface="微软雅黑" panose="020B0503020204020204" pitchFamily="34" charset="-122"/>
                <a:ea typeface="微软雅黑" panose="020B0503020204020204" pitchFamily="34" charset="-122"/>
              </a:rPr>
              <a:t>可由基本数据导出的数据。</a:t>
            </a:r>
            <a:endParaRPr lang="en-US" altLang="zh-CN" sz="11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182EA684-D939-4C09-BCA8-AD6286EB243E}"/>
              </a:ext>
            </a:extLst>
          </p:cNvPr>
          <p:cNvGrpSpPr/>
          <p:nvPr/>
        </p:nvGrpSpPr>
        <p:grpSpPr>
          <a:xfrm>
            <a:off x="1225110" y="1825475"/>
            <a:ext cx="487642" cy="496103"/>
            <a:chOff x="3866383" y="2794007"/>
            <a:chExt cx="444222" cy="444220"/>
          </a:xfrm>
        </p:grpSpPr>
        <p:sp>
          <p:nvSpPr>
            <p:cNvPr id="15" name="圆角矩形 7">
              <a:extLst>
                <a:ext uri="{FF2B5EF4-FFF2-40B4-BE49-F238E27FC236}">
                  <a16:creationId xmlns:a16="http://schemas.microsoft.com/office/drawing/2014/main" id="{1E3CDCDE-CFB4-4F1E-9AEB-09AA1D08CF55}"/>
                </a:ext>
              </a:extLst>
            </p:cNvPr>
            <p:cNvSpPr/>
            <p:nvPr/>
          </p:nvSpPr>
          <p:spPr>
            <a:xfrm>
              <a:off x="3866383" y="2794007"/>
              <a:ext cx="444222" cy="44422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6" name="任意多边形 8">
              <a:extLst>
                <a:ext uri="{FF2B5EF4-FFF2-40B4-BE49-F238E27FC236}">
                  <a16:creationId xmlns:a16="http://schemas.microsoft.com/office/drawing/2014/main" id="{CE20E9B5-8551-400C-B8C4-5BA2AFE88712}"/>
                </a:ext>
              </a:extLst>
            </p:cNvPr>
            <p:cNvSpPr/>
            <p:nvPr/>
          </p:nvSpPr>
          <p:spPr bwMode="auto">
            <a:xfrm>
              <a:off x="3985714" y="2939032"/>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a:noFill/>
            </a:ln>
          </p:spPr>
          <p:txBody>
            <a:bodyPr/>
            <a:lstStyle/>
            <a:p>
              <a:endParaRPr lang="zh-CN" altLang="en-US" dirty="0"/>
            </a:p>
          </p:txBody>
        </p:sp>
      </p:grpSp>
      <p:grpSp>
        <p:nvGrpSpPr>
          <p:cNvPr id="9" name="组合 8">
            <a:extLst>
              <a:ext uri="{FF2B5EF4-FFF2-40B4-BE49-F238E27FC236}">
                <a16:creationId xmlns:a16="http://schemas.microsoft.com/office/drawing/2014/main" id="{83281812-D31A-4426-A5FA-B2CCA9275129}"/>
              </a:ext>
            </a:extLst>
          </p:cNvPr>
          <p:cNvGrpSpPr/>
          <p:nvPr/>
        </p:nvGrpSpPr>
        <p:grpSpPr>
          <a:xfrm>
            <a:off x="1233375" y="2798315"/>
            <a:ext cx="526108" cy="496102"/>
            <a:chOff x="4669386" y="2794007"/>
            <a:chExt cx="444222" cy="444220"/>
          </a:xfrm>
        </p:grpSpPr>
        <p:sp>
          <p:nvSpPr>
            <p:cNvPr id="13" name="圆角矩形 10">
              <a:extLst>
                <a:ext uri="{FF2B5EF4-FFF2-40B4-BE49-F238E27FC236}">
                  <a16:creationId xmlns:a16="http://schemas.microsoft.com/office/drawing/2014/main" id="{C3C1A708-7A7B-4419-A37D-A23A4EC0F46D}"/>
                </a:ext>
              </a:extLst>
            </p:cNvPr>
            <p:cNvSpPr/>
            <p:nvPr/>
          </p:nvSpPr>
          <p:spPr>
            <a:xfrm>
              <a:off x="4669386" y="2794007"/>
              <a:ext cx="444222" cy="44422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4" name="任意多边形 11">
              <a:extLst>
                <a:ext uri="{FF2B5EF4-FFF2-40B4-BE49-F238E27FC236}">
                  <a16:creationId xmlns:a16="http://schemas.microsoft.com/office/drawing/2014/main" id="{3516DDCB-DC2F-4691-97A9-5981EF2DD91B}"/>
                </a:ext>
              </a:extLst>
            </p:cNvPr>
            <p:cNvSpPr/>
            <p:nvPr/>
          </p:nvSpPr>
          <p:spPr bwMode="auto">
            <a:xfrm>
              <a:off x="4788717" y="2930551"/>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0" name="文本框 9">
            <a:extLst>
              <a:ext uri="{FF2B5EF4-FFF2-40B4-BE49-F238E27FC236}">
                <a16:creationId xmlns:a16="http://schemas.microsoft.com/office/drawing/2014/main" id="{9C505FE8-0EAF-410E-8415-903F59E84A55}"/>
              </a:ext>
            </a:extLst>
          </p:cNvPr>
          <p:cNvSpPr txBox="1"/>
          <p:nvPr/>
        </p:nvSpPr>
        <p:spPr>
          <a:xfrm>
            <a:off x="2032151" y="3021263"/>
            <a:ext cx="2700800" cy="316369"/>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100" dirty="0">
                <a:latin typeface="微软雅黑" panose="020B0503020204020204" pitchFamily="34" charset="-122"/>
                <a:ea typeface="微软雅黑" panose="020B0503020204020204" pitchFamily="34" charset="-122"/>
              </a:rPr>
              <a:t>可由其他联系导出的联系。</a:t>
            </a:r>
            <a:endParaRPr lang="en-US" altLang="zh-CN" sz="11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F2046A4-1FB0-4271-BB9E-F07DD2E2ED72}"/>
              </a:ext>
            </a:extLst>
          </p:cNvPr>
          <p:cNvSpPr txBox="1"/>
          <p:nvPr/>
        </p:nvSpPr>
        <p:spPr>
          <a:xfrm>
            <a:off x="2021393" y="1786092"/>
            <a:ext cx="2289084"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冗余数据</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5F44A5C-5028-41E2-9330-BB3187CB3A29}"/>
              </a:ext>
            </a:extLst>
          </p:cNvPr>
          <p:cNvSpPr txBox="1"/>
          <p:nvPr/>
        </p:nvSpPr>
        <p:spPr>
          <a:xfrm>
            <a:off x="2021393" y="2713486"/>
            <a:ext cx="2289084"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冗余联系</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3F09148-42EE-44B8-B530-6A9CFFE50DE1}"/>
              </a:ext>
            </a:extLst>
          </p:cNvPr>
          <p:cNvSpPr/>
          <p:nvPr/>
        </p:nvSpPr>
        <p:spPr>
          <a:xfrm>
            <a:off x="1482229" y="3769160"/>
            <a:ext cx="2593401"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容易破坏数据库完整性</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给数据库维护增加困难</a:t>
            </a:r>
          </a:p>
        </p:txBody>
      </p:sp>
      <p:sp>
        <p:nvSpPr>
          <p:cNvPr id="18" name="圆角矩形 1">
            <a:extLst>
              <a:ext uri="{FF2B5EF4-FFF2-40B4-BE49-F238E27FC236}">
                <a16:creationId xmlns:a16="http://schemas.microsoft.com/office/drawing/2014/main" id="{F59FF14E-1F58-4BE0-9A63-7C50234C3E2B}"/>
              </a:ext>
            </a:extLst>
          </p:cNvPr>
          <p:cNvSpPr/>
          <p:nvPr/>
        </p:nvSpPr>
        <p:spPr>
          <a:xfrm>
            <a:off x="5656064" y="1345332"/>
            <a:ext cx="3600400" cy="3384377"/>
          </a:xfrm>
          <a:prstGeom prst="roundRect">
            <a:avLst>
              <a:gd name="adj" fmla="val 4818"/>
            </a:avLst>
          </a:prstGeom>
          <a:solidFill>
            <a:schemeClr val="bg1"/>
          </a:solidFill>
          <a:ln w="19050" cap="rnd">
            <a:noFill/>
            <a:prstDash val="solid"/>
            <a:round/>
            <a:headEnd/>
            <a:tailEnd/>
          </a:ln>
          <a:effectLst>
            <a:outerShdw blurRad="406400" dist="101600" algn="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bg1"/>
              </a:solidFill>
            </a:endParaRPr>
          </a:p>
        </p:txBody>
      </p:sp>
      <p:pic>
        <p:nvPicPr>
          <p:cNvPr id="2050" name="Picture 2" descr="查看源图像">
            <a:extLst>
              <a:ext uri="{FF2B5EF4-FFF2-40B4-BE49-F238E27FC236}">
                <a16:creationId xmlns:a16="http://schemas.microsoft.com/office/drawing/2014/main" id="{607AA755-20BF-4A92-AF1F-C1AF81F6E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174" y="1920066"/>
            <a:ext cx="424672" cy="32667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5E0F4751-F265-480F-B868-AD811AD8479D}"/>
              </a:ext>
            </a:extLst>
          </p:cNvPr>
          <p:cNvPicPr>
            <a:picLocks noChangeAspect="1"/>
          </p:cNvPicPr>
          <p:nvPr/>
        </p:nvPicPr>
        <p:blipFill>
          <a:blip r:embed="rId3"/>
          <a:stretch>
            <a:fillRect/>
          </a:stretch>
        </p:blipFill>
        <p:spPr>
          <a:xfrm>
            <a:off x="1298994" y="2900704"/>
            <a:ext cx="383230" cy="296749"/>
          </a:xfrm>
          <a:prstGeom prst="rect">
            <a:avLst/>
          </a:prstGeom>
        </p:spPr>
      </p:pic>
      <p:sp>
        <p:nvSpPr>
          <p:cNvPr id="22" name="任意多边形: 形状 21">
            <a:extLst>
              <a:ext uri="{FF2B5EF4-FFF2-40B4-BE49-F238E27FC236}">
                <a16:creationId xmlns:a16="http://schemas.microsoft.com/office/drawing/2014/main" id="{D7FF7E91-D06B-499B-BAE9-9944AC09808F}"/>
              </a:ext>
            </a:extLst>
          </p:cNvPr>
          <p:cNvSpPr/>
          <p:nvPr/>
        </p:nvSpPr>
        <p:spPr>
          <a:xfrm rot="10800000">
            <a:off x="4788045" y="2146422"/>
            <a:ext cx="609685" cy="609403"/>
          </a:xfrm>
          <a:custGeom>
            <a:avLst/>
            <a:gdLst>
              <a:gd name="T0" fmla="*/ 602275 w 602487"/>
              <a:gd name="T1" fmla="*/ 602275 w 602487"/>
              <a:gd name="T2" fmla="*/ 602275 w 602487"/>
              <a:gd name="T3" fmla="*/ 602275 w 602487"/>
              <a:gd name="T4" fmla="*/ 602275 w 602487"/>
              <a:gd name="T5" fmla="*/ 602275 w 602487"/>
              <a:gd name="T6" fmla="*/ 602275 w 602487"/>
              <a:gd name="T7" fmla="*/ 602275 w 602487"/>
              <a:gd name="T8" fmla="*/ 602275 w 602487"/>
              <a:gd name="T9" fmla="*/ 602275 w 602487"/>
              <a:gd name="T10" fmla="*/ 602275 w 602487"/>
              <a:gd name="T11" fmla="*/ 602275 w 602487"/>
              <a:gd name="T12" fmla="*/ 602275 w 602487"/>
              <a:gd name="T13" fmla="*/ 602275 w 602487"/>
              <a:gd name="T14" fmla="*/ 602275 w 602487"/>
              <a:gd name="T15" fmla="*/ 602275 w 602487"/>
              <a:gd name="T16" fmla="*/ 602275 w 602487"/>
              <a:gd name="T17" fmla="*/ 602275 w 602487"/>
              <a:gd name="T18" fmla="*/ 602275 w 602487"/>
              <a:gd name="T19" fmla="*/ 602275 w 602487"/>
              <a:gd name="T20" fmla="*/ 602275 w 602487"/>
              <a:gd name="T21" fmla="*/ 602275 w 602487"/>
              <a:gd name="T22" fmla="*/ 602275 w 602487"/>
              <a:gd name="T23" fmla="*/ 602275 w 602487"/>
              <a:gd name="T24" fmla="*/ 602275 w 602487"/>
              <a:gd name="T25" fmla="*/ 602275 w 602487"/>
              <a:gd name="T26" fmla="*/ 602275 w 602487"/>
              <a:gd name="T27" fmla="*/ 602275 w 602487"/>
              <a:gd name="T28" fmla="*/ 602275 w 602487"/>
              <a:gd name="T29" fmla="*/ 602275 w 602487"/>
              <a:gd name="T30" fmla="*/ 602275 w 602487"/>
              <a:gd name="T31" fmla="*/ 602275 w 602487"/>
              <a:gd name="T32" fmla="*/ 602275 w 602487"/>
              <a:gd name="T33" fmla="*/ 602275 w 602487"/>
              <a:gd name="T34" fmla="*/ 602275 w 602487"/>
              <a:gd name="T35" fmla="*/ 602275 w 602487"/>
              <a:gd name="T36" fmla="*/ 602275 w 602487"/>
              <a:gd name="T37" fmla="*/ 602275 w 602487"/>
              <a:gd name="T38" fmla="*/ 602275 w 602487"/>
              <a:gd name="T39" fmla="*/ 602275 w 602487"/>
              <a:gd name="T40" fmla="*/ 602275 w 602487"/>
              <a:gd name="T41" fmla="*/ 602275 w 602487"/>
              <a:gd name="T42" fmla="*/ 602275 w 602487"/>
              <a:gd name="T43" fmla="*/ 602275 w 60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3311" y="5345"/>
                </a:moveTo>
                <a:cubicBezTo>
                  <a:pt x="3475" y="5510"/>
                  <a:pt x="3475" y="5777"/>
                  <a:pt x="3311" y="5942"/>
                </a:cubicBezTo>
                <a:cubicBezTo>
                  <a:pt x="3146" y="6107"/>
                  <a:pt x="2879" y="6107"/>
                  <a:pt x="2714" y="5942"/>
                </a:cubicBezTo>
                <a:lnTo>
                  <a:pt x="123" y="3351"/>
                </a:lnTo>
                <a:cubicBezTo>
                  <a:pt x="41" y="3269"/>
                  <a:pt x="0" y="3161"/>
                  <a:pt x="0" y="3053"/>
                </a:cubicBezTo>
                <a:cubicBezTo>
                  <a:pt x="0" y="2945"/>
                  <a:pt x="41" y="2837"/>
                  <a:pt x="123" y="2755"/>
                </a:cubicBezTo>
                <a:lnTo>
                  <a:pt x="2714" y="164"/>
                </a:lnTo>
                <a:cubicBezTo>
                  <a:pt x="2879" y="0"/>
                  <a:pt x="3146" y="0"/>
                  <a:pt x="3311" y="164"/>
                </a:cubicBezTo>
                <a:cubicBezTo>
                  <a:pt x="3475" y="329"/>
                  <a:pt x="3475" y="596"/>
                  <a:pt x="3311" y="761"/>
                </a:cubicBezTo>
                <a:lnTo>
                  <a:pt x="1019" y="3053"/>
                </a:lnTo>
                <a:lnTo>
                  <a:pt x="3311" y="5345"/>
                </a:lnTo>
                <a:close/>
                <a:moveTo>
                  <a:pt x="3645" y="3053"/>
                </a:moveTo>
                <a:lnTo>
                  <a:pt x="5937" y="761"/>
                </a:lnTo>
                <a:cubicBezTo>
                  <a:pt x="6101" y="596"/>
                  <a:pt x="6101" y="329"/>
                  <a:pt x="5937" y="164"/>
                </a:cubicBezTo>
                <a:cubicBezTo>
                  <a:pt x="5772" y="0"/>
                  <a:pt x="5505" y="0"/>
                  <a:pt x="5340" y="164"/>
                </a:cubicBezTo>
                <a:lnTo>
                  <a:pt x="2750" y="2755"/>
                </a:lnTo>
                <a:cubicBezTo>
                  <a:pt x="2667" y="2837"/>
                  <a:pt x="2626" y="2945"/>
                  <a:pt x="2626" y="3053"/>
                </a:cubicBezTo>
                <a:cubicBezTo>
                  <a:pt x="2626" y="3161"/>
                  <a:pt x="2667" y="3269"/>
                  <a:pt x="2750" y="3351"/>
                </a:cubicBezTo>
                <a:lnTo>
                  <a:pt x="5340" y="5942"/>
                </a:lnTo>
                <a:cubicBezTo>
                  <a:pt x="5505" y="6107"/>
                  <a:pt x="5772" y="6107"/>
                  <a:pt x="5937" y="5942"/>
                </a:cubicBezTo>
                <a:cubicBezTo>
                  <a:pt x="6101" y="5777"/>
                  <a:pt x="6101" y="5510"/>
                  <a:pt x="5937" y="5345"/>
                </a:cubicBezTo>
                <a:lnTo>
                  <a:pt x="3645" y="30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D24DE359-2655-4C11-AD4B-CCB3484FCB36}"/>
              </a:ext>
            </a:extLst>
          </p:cNvPr>
          <p:cNvSpPr/>
          <p:nvPr/>
        </p:nvSpPr>
        <p:spPr>
          <a:xfrm>
            <a:off x="4679773" y="2808586"/>
            <a:ext cx="1005155"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规范化</a:t>
            </a:r>
          </a:p>
        </p:txBody>
      </p:sp>
      <p:sp>
        <p:nvSpPr>
          <p:cNvPr id="20" name="标题 19">
            <a:extLst>
              <a:ext uri="{FF2B5EF4-FFF2-40B4-BE49-F238E27FC236}">
                <a16:creationId xmlns:a16="http://schemas.microsoft.com/office/drawing/2014/main" id="{7A7CE313-44BA-4C8B-8B28-F49AEC5E823A}"/>
              </a:ext>
            </a:extLst>
          </p:cNvPr>
          <p:cNvSpPr>
            <a:spLocks noGrp="1"/>
          </p:cNvSpPr>
          <p:nvPr>
            <p:ph type="title"/>
          </p:nvPr>
        </p:nvSpPr>
        <p:spPr/>
        <p:txBody>
          <a:bodyPr/>
          <a:lstStyle/>
          <a:p>
            <a:r>
              <a:rPr lang="zh-CN" altLang="en-US" dirty="0"/>
              <a:t>消除不必要的冗余</a:t>
            </a:r>
          </a:p>
        </p:txBody>
      </p:sp>
      <p:sp>
        <p:nvSpPr>
          <p:cNvPr id="26" name="文本框 25">
            <a:extLst>
              <a:ext uri="{FF2B5EF4-FFF2-40B4-BE49-F238E27FC236}">
                <a16:creationId xmlns:a16="http://schemas.microsoft.com/office/drawing/2014/main" id="{87646D38-F1AA-473B-B4F7-AE5E8E4C75A9}"/>
              </a:ext>
            </a:extLst>
          </p:cNvPr>
          <p:cNvSpPr txBox="1"/>
          <p:nvPr/>
        </p:nvSpPr>
        <p:spPr>
          <a:xfrm>
            <a:off x="6487736" y="2050662"/>
            <a:ext cx="2700800" cy="316369"/>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100" dirty="0">
                <a:latin typeface="微软雅黑" panose="020B0503020204020204" pitchFamily="34" charset="-122"/>
                <a:ea typeface="微软雅黑" panose="020B0503020204020204" pitchFamily="34" charset="-122"/>
              </a:rPr>
              <a:t>其他属性和主属性的部分函数依赖关系</a:t>
            </a:r>
            <a:endParaRPr lang="en-US" altLang="zh-CN" sz="11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E447412-363B-4106-BAB1-F34B9E7DA0C5}"/>
              </a:ext>
            </a:extLst>
          </p:cNvPr>
          <p:cNvSpPr txBox="1"/>
          <p:nvPr/>
        </p:nvSpPr>
        <p:spPr>
          <a:xfrm>
            <a:off x="6476978" y="1742885"/>
            <a:ext cx="2289084"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没有部分函数依赖</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B165311-039D-4291-9C83-2FC8C1B302E6}"/>
              </a:ext>
            </a:extLst>
          </p:cNvPr>
          <p:cNvSpPr txBox="1"/>
          <p:nvPr/>
        </p:nvSpPr>
        <p:spPr>
          <a:xfrm>
            <a:off x="6476978" y="2670279"/>
            <a:ext cx="2289084"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没有传递函数依赖</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C907817-2647-42A6-85F3-B25950A6CFF0}"/>
              </a:ext>
            </a:extLst>
          </p:cNvPr>
          <p:cNvSpPr txBox="1"/>
          <p:nvPr/>
        </p:nvSpPr>
        <p:spPr>
          <a:xfrm>
            <a:off x="6476978" y="3072361"/>
            <a:ext cx="2700800" cy="316369"/>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100" dirty="0">
                <a:latin typeface="微软雅黑" panose="020B0503020204020204" pitchFamily="34" charset="-122"/>
                <a:ea typeface="微软雅黑" panose="020B0503020204020204" pitchFamily="34" charset="-122"/>
              </a:rPr>
              <a:t>其他属性和主属性的传递函数依赖关系</a:t>
            </a:r>
            <a:endParaRPr lang="en-US" altLang="zh-CN" sz="1100" dirty="0">
              <a:latin typeface="微软雅黑" panose="020B0503020204020204" pitchFamily="34" charset="-122"/>
              <a:ea typeface="微软雅黑" panose="020B0503020204020204" pitchFamily="34" charset="-122"/>
            </a:endParaRPr>
          </a:p>
        </p:txBody>
      </p:sp>
      <p:sp>
        <p:nvSpPr>
          <p:cNvPr id="32" name="任意多边形: 形状 31">
            <a:extLst>
              <a:ext uri="{FF2B5EF4-FFF2-40B4-BE49-F238E27FC236}">
                <a16:creationId xmlns:a16="http://schemas.microsoft.com/office/drawing/2014/main" id="{1BBA33A8-60DD-425C-BADE-9AC206E95B90}"/>
              </a:ext>
            </a:extLst>
          </p:cNvPr>
          <p:cNvSpPr/>
          <p:nvPr/>
        </p:nvSpPr>
        <p:spPr>
          <a:xfrm>
            <a:off x="5801196" y="2798315"/>
            <a:ext cx="630601" cy="50282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580" h="468272">
                <a:moveTo>
                  <a:pt x="111232" y="323090"/>
                </a:moveTo>
                <a:lnTo>
                  <a:pt x="60259" y="430261"/>
                </a:lnTo>
                <a:lnTo>
                  <a:pt x="546414" y="430261"/>
                </a:lnTo>
                <a:lnTo>
                  <a:pt x="495348" y="323090"/>
                </a:lnTo>
                <a:close/>
                <a:moveTo>
                  <a:pt x="254475" y="209723"/>
                </a:moveTo>
                <a:cubicBezTo>
                  <a:pt x="249832" y="209723"/>
                  <a:pt x="246025" y="213523"/>
                  <a:pt x="246025" y="218158"/>
                </a:cubicBezTo>
                <a:cubicBezTo>
                  <a:pt x="246025" y="222886"/>
                  <a:pt x="249832" y="226686"/>
                  <a:pt x="254475" y="226686"/>
                </a:cubicBezTo>
                <a:cubicBezTo>
                  <a:pt x="259117" y="226686"/>
                  <a:pt x="262924" y="222886"/>
                  <a:pt x="262924" y="218158"/>
                </a:cubicBezTo>
                <a:cubicBezTo>
                  <a:pt x="262924" y="213523"/>
                  <a:pt x="259117" y="209723"/>
                  <a:pt x="254475" y="209723"/>
                </a:cubicBezTo>
                <a:close/>
                <a:moveTo>
                  <a:pt x="364503" y="153642"/>
                </a:moveTo>
                <a:cubicBezTo>
                  <a:pt x="359860" y="153642"/>
                  <a:pt x="356054" y="157443"/>
                  <a:pt x="356054" y="162078"/>
                </a:cubicBezTo>
                <a:cubicBezTo>
                  <a:pt x="356054" y="166712"/>
                  <a:pt x="359860" y="170513"/>
                  <a:pt x="364503" y="170513"/>
                </a:cubicBezTo>
                <a:cubicBezTo>
                  <a:pt x="369238" y="170513"/>
                  <a:pt x="373045" y="166712"/>
                  <a:pt x="373045" y="162078"/>
                </a:cubicBezTo>
                <a:cubicBezTo>
                  <a:pt x="373045" y="157443"/>
                  <a:pt x="369238" y="153642"/>
                  <a:pt x="364503" y="153642"/>
                </a:cubicBezTo>
                <a:close/>
                <a:moveTo>
                  <a:pt x="254475" y="97562"/>
                </a:moveTo>
                <a:cubicBezTo>
                  <a:pt x="249832" y="97562"/>
                  <a:pt x="246025" y="101362"/>
                  <a:pt x="246025" y="105997"/>
                </a:cubicBezTo>
                <a:cubicBezTo>
                  <a:pt x="246025" y="110632"/>
                  <a:pt x="249832" y="114432"/>
                  <a:pt x="254475" y="114432"/>
                </a:cubicBezTo>
                <a:cubicBezTo>
                  <a:pt x="259117" y="114432"/>
                  <a:pt x="262924" y="110632"/>
                  <a:pt x="262924" y="105997"/>
                </a:cubicBezTo>
                <a:cubicBezTo>
                  <a:pt x="262924" y="101362"/>
                  <a:pt x="259117" y="97562"/>
                  <a:pt x="254475" y="97562"/>
                </a:cubicBezTo>
                <a:close/>
                <a:moveTo>
                  <a:pt x="254475" y="59557"/>
                </a:moveTo>
                <a:cubicBezTo>
                  <a:pt x="280101" y="59557"/>
                  <a:pt x="300993" y="80321"/>
                  <a:pt x="300993" y="105997"/>
                </a:cubicBezTo>
                <a:cubicBezTo>
                  <a:pt x="300993" y="106924"/>
                  <a:pt x="300993" y="107851"/>
                  <a:pt x="300900" y="108778"/>
                </a:cubicBezTo>
                <a:lnTo>
                  <a:pt x="336183" y="125278"/>
                </a:lnTo>
                <a:cubicBezTo>
                  <a:pt x="344076" y="119253"/>
                  <a:pt x="353825" y="115637"/>
                  <a:pt x="364503" y="115637"/>
                </a:cubicBezTo>
                <a:cubicBezTo>
                  <a:pt x="390223" y="115637"/>
                  <a:pt x="411114" y="136494"/>
                  <a:pt x="411114" y="162078"/>
                </a:cubicBezTo>
                <a:cubicBezTo>
                  <a:pt x="411114" y="187661"/>
                  <a:pt x="390223" y="208518"/>
                  <a:pt x="364503" y="208518"/>
                </a:cubicBezTo>
                <a:cubicBezTo>
                  <a:pt x="354754" y="208518"/>
                  <a:pt x="345561" y="205459"/>
                  <a:pt x="338041" y="200268"/>
                </a:cubicBezTo>
                <a:lnTo>
                  <a:pt x="300993" y="217602"/>
                </a:lnTo>
                <a:cubicBezTo>
                  <a:pt x="300993" y="217787"/>
                  <a:pt x="300993" y="217973"/>
                  <a:pt x="300993" y="218158"/>
                </a:cubicBezTo>
                <a:cubicBezTo>
                  <a:pt x="300993" y="243835"/>
                  <a:pt x="280101" y="264691"/>
                  <a:pt x="254475" y="264691"/>
                </a:cubicBezTo>
                <a:cubicBezTo>
                  <a:pt x="228848" y="264691"/>
                  <a:pt x="207956" y="243835"/>
                  <a:pt x="207956" y="218158"/>
                </a:cubicBezTo>
                <a:cubicBezTo>
                  <a:pt x="207956" y="192574"/>
                  <a:pt x="228848" y="171718"/>
                  <a:pt x="254475" y="171718"/>
                </a:cubicBezTo>
                <a:cubicBezTo>
                  <a:pt x="266174" y="171718"/>
                  <a:pt x="276852" y="175982"/>
                  <a:pt x="285023" y="183119"/>
                </a:cubicBezTo>
                <a:lnTo>
                  <a:pt x="318356" y="167547"/>
                </a:lnTo>
                <a:cubicBezTo>
                  <a:pt x="318170" y="165693"/>
                  <a:pt x="317985" y="163932"/>
                  <a:pt x="317985" y="162078"/>
                </a:cubicBezTo>
                <a:cubicBezTo>
                  <a:pt x="317985" y="160965"/>
                  <a:pt x="318078" y="159853"/>
                  <a:pt x="318170" y="158833"/>
                </a:cubicBezTo>
                <a:lnTo>
                  <a:pt x="283258" y="142426"/>
                </a:lnTo>
                <a:cubicBezTo>
                  <a:pt x="275366" y="148730"/>
                  <a:pt x="265338" y="152437"/>
                  <a:pt x="254475" y="152437"/>
                </a:cubicBezTo>
                <a:cubicBezTo>
                  <a:pt x="228848" y="152437"/>
                  <a:pt x="207956" y="131581"/>
                  <a:pt x="207956" y="105997"/>
                </a:cubicBezTo>
                <a:cubicBezTo>
                  <a:pt x="207956" y="80321"/>
                  <a:pt x="228848" y="59557"/>
                  <a:pt x="254475" y="59557"/>
                </a:cubicBezTo>
                <a:close/>
                <a:moveTo>
                  <a:pt x="122838" y="38011"/>
                </a:moveTo>
                <a:lnTo>
                  <a:pt x="122838" y="285079"/>
                </a:lnTo>
                <a:lnTo>
                  <a:pt x="484391" y="285079"/>
                </a:lnTo>
                <a:lnTo>
                  <a:pt x="484391" y="38011"/>
                </a:lnTo>
                <a:close/>
                <a:moveTo>
                  <a:pt x="84771" y="0"/>
                </a:moveTo>
                <a:lnTo>
                  <a:pt x="522459" y="0"/>
                </a:lnTo>
                <a:lnTo>
                  <a:pt x="522459" y="291476"/>
                </a:lnTo>
                <a:lnTo>
                  <a:pt x="606580" y="468272"/>
                </a:lnTo>
                <a:lnTo>
                  <a:pt x="0" y="468272"/>
                </a:lnTo>
                <a:lnTo>
                  <a:pt x="84771" y="2901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C07D7D5A-969B-4CE3-B06A-210137B663B6}"/>
              </a:ext>
            </a:extLst>
          </p:cNvPr>
          <p:cNvSpPr/>
          <p:nvPr/>
        </p:nvSpPr>
        <p:spPr>
          <a:xfrm>
            <a:off x="6140242" y="2929508"/>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6C0BC057-25C9-49F6-8609-B36C3E390F6C}"/>
              </a:ext>
            </a:extLst>
          </p:cNvPr>
          <p:cNvSpPr/>
          <p:nvPr/>
        </p:nvSpPr>
        <p:spPr>
          <a:xfrm>
            <a:off x="5872088" y="1838193"/>
            <a:ext cx="506728" cy="470669"/>
          </a:xfrm>
          <a:custGeom>
            <a:avLst/>
            <a:gdLst>
              <a:gd name="connsiteX0" fmla="*/ 329487 w 603265"/>
              <a:gd name="connsiteY0" fmla="*/ 567645 h 602437"/>
              <a:gd name="connsiteX1" fmla="*/ 603265 w 603265"/>
              <a:gd name="connsiteY1" fmla="*/ 567645 h 602437"/>
              <a:gd name="connsiteX2" fmla="*/ 603265 w 603265"/>
              <a:gd name="connsiteY2" fmla="*/ 602437 h 602437"/>
              <a:gd name="connsiteX3" fmla="*/ 329487 w 603265"/>
              <a:gd name="connsiteY3" fmla="*/ 602437 h 602437"/>
              <a:gd name="connsiteX4" fmla="*/ 329487 w 603265"/>
              <a:gd name="connsiteY4" fmla="*/ 486257 h 602437"/>
              <a:gd name="connsiteX5" fmla="*/ 603265 w 603265"/>
              <a:gd name="connsiteY5" fmla="*/ 486257 h 602437"/>
              <a:gd name="connsiteX6" fmla="*/ 603265 w 603265"/>
              <a:gd name="connsiteY6" fmla="*/ 521256 h 602437"/>
              <a:gd name="connsiteX7" fmla="*/ 329487 w 603265"/>
              <a:gd name="connsiteY7" fmla="*/ 521256 h 602437"/>
              <a:gd name="connsiteX8" fmla="*/ 329487 w 603265"/>
              <a:gd name="connsiteY8" fmla="*/ 323895 h 602437"/>
              <a:gd name="connsiteX9" fmla="*/ 603265 w 603265"/>
              <a:gd name="connsiteY9" fmla="*/ 323895 h 602437"/>
              <a:gd name="connsiteX10" fmla="*/ 603265 w 603265"/>
              <a:gd name="connsiteY10" fmla="*/ 358687 h 602437"/>
              <a:gd name="connsiteX11" fmla="*/ 329487 w 603265"/>
              <a:gd name="connsiteY11" fmla="*/ 358687 h 602437"/>
              <a:gd name="connsiteX12" fmla="*/ 329487 w 603265"/>
              <a:gd name="connsiteY12" fmla="*/ 243750 h 602437"/>
              <a:gd name="connsiteX13" fmla="*/ 603265 w 603265"/>
              <a:gd name="connsiteY13" fmla="*/ 243750 h 602437"/>
              <a:gd name="connsiteX14" fmla="*/ 603265 w 603265"/>
              <a:gd name="connsiteY14" fmla="*/ 277299 h 602437"/>
              <a:gd name="connsiteX15" fmla="*/ 329487 w 603265"/>
              <a:gd name="connsiteY15" fmla="*/ 277299 h 602437"/>
              <a:gd name="connsiteX16" fmla="*/ 329487 w 603265"/>
              <a:gd name="connsiteY16" fmla="*/ 81181 h 602437"/>
              <a:gd name="connsiteX17" fmla="*/ 603265 w 603265"/>
              <a:gd name="connsiteY17" fmla="*/ 81181 h 602437"/>
              <a:gd name="connsiteX18" fmla="*/ 603265 w 603265"/>
              <a:gd name="connsiteY18" fmla="*/ 116180 h 602437"/>
              <a:gd name="connsiteX19" fmla="*/ 329487 w 603265"/>
              <a:gd name="connsiteY19" fmla="*/ 116180 h 602437"/>
              <a:gd name="connsiteX20" fmla="*/ 329487 w 603265"/>
              <a:gd name="connsiteY20" fmla="*/ 0 h 602437"/>
              <a:gd name="connsiteX21" fmla="*/ 603265 w 603265"/>
              <a:gd name="connsiteY21" fmla="*/ 0 h 602437"/>
              <a:gd name="connsiteX22" fmla="*/ 603265 w 603265"/>
              <a:gd name="connsiteY22" fmla="*/ 34792 h 602437"/>
              <a:gd name="connsiteX23" fmla="*/ 329487 w 603265"/>
              <a:gd name="connsiteY23" fmla="*/ 34792 h 602437"/>
              <a:gd name="connsiteX24" fmla="*/ 0 w 603265"/>
              <a:gd name="connsiteY24" fmla="*/ 0 h 602437"/>
              <a:gd name="connsiteX25" fmla="*/ 273778 w 603265"/>
              <a:gd name="connsiteY25" fmla="*/ 0 h 602437"/>
              <a:gd name="connsiteX26" fmla="*/ 273778 w 603265"/>
              <a:gd name="connsiteY26" fmla="*/ 602437 h 602437"/>
              <a:gd name="connsiteX27" fmla="*/ 0 w 603265"/>
              <a:gd name="connsiteY27" fmla="*/ 60243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3265" h="602437">
                <a:moveTo>
                  <a:pt x="329487" y="567645"/>
                </a:moveTo>
                <a:lnTo>
                  <a:pt x="603265" y="567645"/>
                </a:lnTo>
                <a:lnTo>
                  <a:pt x="603265" y="602437"/>
                </a:lnTo>
                <a:lnTo>
                  <a:pt x="329487" y="602437"/>
                </a:lnTo>
                <a:close/>
                <a:moveTo>
                  <a:pt x="329487" y="486257"/>
                </a:moveTo>
                <a:lnTo>
                  <a:pt x="603265" y="486257"/>
                </a:lnTo>
                <a:lnTo>
                  <a:pt x="603265" y="521256"/>
                </a:lnTo>
                <a:lnTo>
                  <a:pt x="329487" y="521256"/>
                </a:lnTo>
                <a:close/>
                <a:moveTo>
                  <a:pt x="329487" y="323895"/>
                </a:moveTo>
                <a:lnTo>
                  <a:pt x="603265" y="323895"/>
                </a:lnTo>
                <a:lnTo>
                  <a:pt x="603265" y="358687"/>
                </a:lnTo>
                <a:lnTo>
                  <a:pt x="329487" y="358687"/>
                </a:lnTo>
                <a:close/>
                <a:moveTo>
                  <a:pt x="329487" y="243750"/>
                </a:moveTo>
                <a:lnTo>
                  <a:pt x="603265" y="243750"/>
                </a:lnTo>
                <a:lnTo>
                  <a:pt x="603265" y="277299"/>
                </a:lnTo>
                <a:lnTo>
                  <a:pt x="329487" y="277299"/>
                </a:lnTo>
                <a:close/>
                <a:moveTo>
                  <a:pt x="329487" y="81181"/>
                </a:moveTo>
                <a:lnTo>
                  <a:pt x="603265" y="81181"/>
                </a:lnTo>
                <a:lnTo>
                  <a:pt x="603265" y="116180"/>
                </a:lnTo>
                <a:lnTo>
                  <a:pt x="329487" y="116180"/>
                </a:lnTo>
                <a:close/>
                <a:moveTo>
                  <a:pt x="329487" y="0"/>
                </a:moveTo>
                <a:lnTo>
                  <a:pt x="603265" y="0"/>
                </a:lnTo>
                <a:lnTo>
                  <a:pt x="603265" y="34792"/>
                </a:lnTo>
                <a:lnTo>
                  <a:pt x="329487" y="34792"/>
                </a:lnTo>
                <a:close/>
                <a:moveTo>
                  <a:pt x="0" y="0"/>
                </a:moveTo>
                <a:lnTo>
                  <a:pt x="273778" y="0"/>
                </a:lnTo>
                <a:lnTo>
                  <a:pt x="273778" y="602437"/>
                </a:lnTo>
                <a:lnTo>
                  <a:pt x="0" y="602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AE7B5F1E-51C7-4878-B3E5-BEB971512B59}"/>
              </a:ext>
            </a:extLst>
          </p:cNvPr>
          <p:cNvSpPr/>
          <p:nvPr/>
        </p:nvSpPr>
        <p:spPr>
          <a:xfrm>
            <a:off x="6487736" y="3774101"/>
            <a:ext cx="2108110"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有时为了提高某些应用效率可以适当冗余</a:t>
            </a:r>
          </a:p>
        </p:txBody>
      </p:sp>
    </p:spTree>
    <p:extLst>
      <p:ext uri="{BB962C8B-B14F-4D97-AF65-F5344CB8AC3E}">
        <p14:creationId xmlns:p14="http://schemas.microsoft.com/office/powerpoint/2010/main" val="438069042"/>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862AD2B8-A44D-4F9C-B5A1-98C24FA65B2B}"/>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验证整体概念结构</a:t>
            </a:r>
          </a:p>
        </p:txBody>
      </p:sp>
      <p:sp>
        <p:nvSpPr>
          <p:cNvPr id="553987" name="Rectangle 3">
            <a:extLst>
              <a:ext uri="{FF2B5EF4-FFF2-40B4-BE49-F238E27FC236}">
                <a16:creationId xmlns:a16="http://schemas.microsoft.com/office/drawing/2014/main" id="{F488B87C-A598-475D-A30E-356D5A5327EF}"/>
              </a:ext>
            </a:extLst>
          </p:cNvPr>
          <p:cNvSpPr>
            <a:spLocks noGrp="1" noChangeArrowheads="1"/>
          </p:cNvSpPr>
          <p:nvPr>
            <p:ph sz="quarter" idx="10"/>
          </p:nvPr>
        </p:nvSpPr>
        <p:spPr>
          <a:xfrm>
            <a:off x="687388" y="769938"/>
            <a:ext cx="9001125" cy="43195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视图集成后形成一个整体的数据库概念结构，对该整体概念结构还必须进行进一步验证，确保它能够满足下列条件：</a:t>
            </a:r>
          </a:p>
          <a:p>
            <a:pPr marL="823728" lvl="1" indent="-315734" defTabSz="1014227">
              <a:defRPr/>
            </a:pPr>
            <a:r>
              <a:rPr lang="zh-CN" altLang="en-US" dirty="0"/>
              <a:t>整体概念结构内部必须具有一致性，不存在互相矛盾的表达。</a:t>
            </a:r>
          </a:p>
          <a:p>
            <a:pPr marL="823728" lvl="1" indent="-315734" defTabSz="1014227">
              <a:defRPr/>
            </a:pPr>
            <a:r>
              <a:rPr lang="zh-CN" altLang="en-US" dirty="0"/>
              <a:t>整体概念结构能准确地反映原来的每个视图结构，包括属性、实体及实体间的联系。</a:t>
            </a:r>
          </a:p>
          <a:p>
            <a:pPr marL="823728" lvl="1" indent="-315734" defTabSz="1014227">
              <a:defRPr/>
            </a:pPr>
            <a:r>
              <a:rPr lang="zh-CN" altLang="en-US" dirty="0"/>
              <a:t>整体概念结构能满足需要分析阶段所确定的所有要求。</a:t>
            </a:r>
            <a:endParaRPr lang="en-US" altLang="zh-CN" dirty="0"/>
          </a:p>
          <a:p>
            <a:pPr marL="380996" indent="-380996" defTabSz="1014227" eaLnBrk="1" hangingPunct="1">
              <a:lnSpc>
                <a:spcPct val="130000"/>
              </a:lnSpc>
              <a:defRPr/>
            </a:pPr>
            <a:r>
              <a:rPr lang="zh-CN" altLang="en-US" dirty="0">
                <a:solidFill>
                  <a:schemeClr val="tx1"/>
                </a:solidFill>
              </a:rPr>
              <a:t>整体概念结构最终还应该提交给用户，征求用户和有关人员的意见，进行评审、修改和优化，然后把它确定下来，作为进一步设计数据库的依据。</a:t>
            </a:r>
          </a:p>
          <a:p>
            <a:pPr marL="380996" indent="-380996" defTabSz="1014227" eaLnBrk="1" hangingPunct="1">
              <a:lnSpc>
                <a:spcPct val="130000"/>
              </a:lnSpc>
              <a:defRPr/>
            </a:pPr>
            <a:endParaRPr lang="zh-CN" altLang="en-US" dirty="0">
              <a:solidFill>
                <a:schemeClr val="tx1">
                  <a:lumMod val="50000"/>
                  <a:lumOff val="50000"/>
                </a:schemeClr>
              </a:solidFill>
            </a:endParaRP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56238" y="3600450"/>
            <a:ext cx="3111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06CDE11-126B-472C-9322-129972AA8C58}"/>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逻辑结构设计</a:t>
            </a:r>
          </a:p>
        </p:txBody>
      </p:sp>
      <p:grpSp>
        <p:nvGrpSpPr>
          <p:cNvPr id="29" name="组合 28">
            <a:extLst>
              <a:ext uri="{FF2B5EF4-FFF2-40B4-BE49-F238E27FC236}">
                <a16:creationId xmlns:a16="http://schemas.microsoft.com/office/drawing/2014/main" id="{357435AD-45AB-4527-BDE1-FBC03AE3948C}"/>
              </a:ext>
            </a:extLst>
          </p:cNvPr>
          <p:cNvGrpSpPr/>
          <p:nvPr/>
        </p:nvGrpSpPr>
        <p:grpSpPr>
          <a:xfrm>
            <a:off x="450059" y="922742"/>
            <a:ext cx="9526485" cy="4527046"/>
            <a:chOff x="450059" y="922742"/>
            <a:chExt cx="9526485" cy="4527046"/>
          </a:xfrm>
        </p:grpSpPr>
        <p:grpSp>
          <p:nvGrpSpPr>
            <p:cNvPr id="10" name="组合 9">
              <a:extLst>
                <a:ext uri="{FF2B5EF4-FFF2-40B4-BE49-F238E27FC236}">
                  <a16:creationId xmlns:a16="http://schemas.microsoft.com/office/drawing/2014/main" id="{084F81D5-6A7E-43C9-AC84-4DDD1809C687}"/>
                </a:ext>
              </a:extLst>
            </p:cNvPr>
            <p:cNvGrpSpPr/>
            <p:nvPr/>
          </p:nvGrpSpPr>
          <p:grpSpPr>
            <a:xfrm>
              <a:off x="6581279" y="3604126"/>
              <a:ext cx="2665103" cy="1554643"/>
              <a:chOff x="7176396" y="3610707"/>
              <a:chExt cx="2665103" cy="1554643"/>
            </a:xfrm>
          </p:grpSpPr>
          <p:sp>
            <p:nvSpPr>
              <p:cNvPr id="9" name="椭圆 8">
                <a:extLst>
                  <a:ext uri="{FF2B5EF4-FFF2-40B4-BE49-F238E27FC236}">
                    <a16:creationId xmlns:a16="http://schemas.microsoft.com/office/drawing/2014/main" id="{F6B3D83A-7403-447F-BA25-727F0FB1CF0D}"/>
                  </a:ext>
                </a:extLst>
              </p:cNvPr>
              <p:cNvSpPr/>
              <p:nvPr/>
            </p:nvSpPr>
            <p:spPr>
              <a:xfrm>
                <a:off x="7816304" y="3628101"/>
                <a:ext cx="1461600" cy="1461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查看源图像">
                <a:extLst>
                  <a:ext uri="{FF2B5EF4-FFF2-40B4-BE49-F238E27FC236}">
                    <a16:creationId xmlns:a16="http://schemas.microsoft.com/office/drawing/2014/main" id="{07818818-DF3D-4C3A-AA81-B9DCD220F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396" y="3610707"/>
                <a:ext cx="2665103" cy="15546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88" name="Picture 16" descr="See the source image">
              <a:extLst>
                <a:ext uri="{FF2B5EF4-FFF2-40B4-BE49-F238E27FC236}">
                  <a16:creationId xmlns:a16="http://schemas.microsoft.com/office/drawing/2014/main" id="{8E06503D-2A44-4D4B-9523-3C416C36E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893" y="3633848"/>
              <a:ext cx="1460571" cy="146057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gimg2.baidu.com/image_search/src=http%3A%2F%2Fimg95.699pic.com%2Fxsj%2F03%2Fy6%2Fww.jpg%21%2Ffw%2F700%2Fwatermark%2Furl%2FL3hzai93YXRlcl9kZXRhaWwyLnBuZw%2Falign%2Fsoutheast&amp;refer=http%3A%2F%2Fimg95.699pic.com&amp;app=2002&amp;size=f9999,10000&amp;q=a80&amp;n=0&amp;g=0n&amp;fmt=auto?sec=1672559070&amp;t=7d7a4d2efa074951fe66bf5a3008fa10">
              <a:extLst>
                <a:ext uri="{FF2B5EF4-FFF2-40B4-BE49-F238E27FC236}">
                  <a16:creationId xmlns:a16="http://schemas.microsoft.com/office/drawing/2014/main" id="{F4967121-42EB-442F-A50A-99D13435F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9" y="1526016"/>
              <a:ext cx="1148042" cy="11480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C0EC9306-4250-4406-B049-0BAAA40E5213}"/>
                </a:ext>
              </a:extLst>
            </p:cNvPr>
            <p:cNvSpPr/>
            <p:nvPr/>
          </p:nvSpPr>
          <p:spPr>
            <a:xfrm>
              <a:off x="2336526" y="922742"/>
              <a:ext cx="5613784" cy="2354593"/>
            </a:xfrm>
            <a:prstGeom prst="rect">
              <a:avLst/>
            </a:prstGeom>
            <a:solidFill>
              <a:schemeClr val="bg1"/>
            </a:solidFill>
            <a:ln w="15875">
              <a:noFill/>
              <a:prstDash val="dash"/>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3674" name="Oval 8">
              <a:extLst>
                <a:ext uri="{FF2B5EF4-FFF2-40B4-BE49-F238E27FC236}">
                  <a16:creationId xmlns:a16="http://schemas.microsoft.com/office/drawing/2014/main" id="{B6C141CD-1F34-46A9-A2DE-599BF1402D38}"/>
                </a:ext>
              </a:extLst>
            </p:cNvPr>
            <p:cNvSpPr>
              <a:spLocks noChangeArrowheads="1"/>
            </p:cNvSpPr>
            <p:nvPr/>
          </p:nvSpPr>
          <p:spPr bwMode="auto">
            <a:xfrm>
              <a:off x="2844044" y="1503851"/>
              <a:ext cx="1368000" cy="1367281"/>
            </a:xfrm>
            <a:prstGeom prst="ellipse">
              <a:avLst/>
            </a:prstGeom>
            <a:solidFill>
              <a:srgbClr val="00B0F0"/>
            </a:solidFill>
            <a:ln w="9525">
              <a:noFill/>
              <a:round/>
              <a:headEnd/>
              <a:tailEnd/>
            </a:ln>
            <a:effectLst>
              <a:outerShdw blurRad="63500" sx="102000" sy="102000" algn="ctr" rotWithShape="0">
                <a:prstClr val="black">
                  <a:alpha val="40000"/>
                </a:prstClr>
              </a:outerShdw>
            </a:effectLst>
          </p:spPr>
          <p:txBody>
            <a:bodyPr lIns="0" tIns="0" rIns="0" bIns="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zh-CN" altLang="en-US" sz="1800" dirty="0">
                  <a:solidFill>
                    <a:schemeClr val="bg1"/>
                  </a:solidFill>
                  <a:latin typeface="微软雅黑" panose="020B0503020204020204" pitchFamily="34" charset="-122"/>
                  <a:ea typeface="微软雅黑" panose="020B0503020204020204" pitchFamily="34" charset="-122"/>
                </a:rPr>
                <a:t>转化为一般关系数据模型</a:t>
              </a:r>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13675" name="Line 9">
              <a:extLst>
                <a:ext uri="{FF2B5EF4-FFF2-40B4-BE49-F238E27FC236}">
                  <a16:creationId xmlns:a16="http://schemas.microsoft.com/office/drawing/2014/main" id="{07C27AB0-26DA-400A-8662-CAF689880931}"/>
                </a:ext>
              </a:extLst>
            </p:cNvPr>
            <p:cNvSpPr>
              <a:spLocks noChangeShapeType="1"/>
            </p:cNvSpPr>
            <p:nvPr/>
          </p:nvSpPr>
          <p:spPr bwMode="auto">
            <a:xfrm>
              <a:off x="4212044" y="2187492"/>
              <a:ext cx="336929" cy="0"/>
            </a:xfrm>
            <a:prstGeom prst="line">
              <a:avLst/>
            </a:prstGeom>
            <a:ln w="25400" cap="sq">
              <a:solidFill>
                <a:schemeClr val="tx1"/>
              </a:solidFill>
              <a:tailEnd type="stealt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sz="3556"/>
            </a:p>
          </p:txBody>
        </p:sp>
        <p:sp>
          <p:nvSpPr>
            <p:cNvPr id="113676" name="Oval 10">
              <a:extLst>
                <a:ext uri="{FF2B5EF4-FFF2-40B4-BE49-F238E27FC236}">
                  <a16:creationId xmlns:a16="http://schemas.microsoft.com/office/drawing/2014/main" id="{BF4BCE89-8F3B-457C-A49A-7DA845DD313C}"/>
                </a:ext>
              </a:extLst>
            </p:cNvPr>
            <p:cNvSpPr>
              <a:spLocks noChangeArrowheads="1"/>
            </p:cNvSpPr>
            <p:nvPr/>
          </p:nvSpPr>
          <p:spPr bwMode="auto">
            <a:xfrm>
              <a:off x="4515246" y="1503851"/>
              <a:ext cx="1368000" cy="1367281"/>
            </a:xfrm>
            <a:prstGeom prst="ellipse">
              <a:avLst/>
            </a:prstGeom>
            <a:solidFill>
              <a:srgbClr val="00B0F0"/>
            </a:solidFill>
            <a:ln w="9525">
              <a:noFill/>
              <a:round/>
              <a:headEnd/>
              <a:tailEnd/>
            </a:ln>
            <a:effectLst>
              <a:outerShdw blurRad="63500" sx="102000" sy="102000" algn="ctr" rotWithShape="0">
                <a:prstClr val="black">
                  <a:alpha val="40000"/>
                </a:prstClr>
              </a:outerShdw>
            </a:effectLst>
          </p:spPr>
          <p:txBody>
            <a:bodyPr lIns="0" tIns="0" rIns="0" bIns="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zh-CN" altLang="en-US" sz="1600" dirty="0">
                  <a:solidFill>
                    <a:schemeClr val="bg1"/>
                  </a:solidFill>
                  <a:latin typeface="微软雅黑" panose="020B0503020204020204" pitchFamily="34" charset="-122"/>
                  <a:ea typeface="微软雅黑" panose="020B0503020204020204" pitchFamily="34" charset="-122"/>
                </a:rPr>
                <a:t>转化为特定</a:t>
              </a:r>
              <a:r>
                <a:rPr kumimoji="1" lang="en-US" altLang="zh-CN" sz="1600" dirty="0">
                  <a:solidFill>
                    <a:schemeClr val="bg1"/>
                  </a:solidFill>
                  <a:latin typeface="微软雅黑" panose="020B0503020204020204" pitchFamily="34" charset="-122"/>
                  <a:ea typeface="微软雅黑" panose="020B0503020204020204" pitchFamily="34" charset="-122"/>
                </a:rPr>
                <a:t>DBMS</a:t>
              </a:r>
              <a:r>
                <a:rPr kumimoji="1" lang="zh-CN" altLang="en-US" sz="1600" dirty="0">
                  <a:solidFill>
                    <a:schemeClr val="bg1"/>
                  </a:solidFill>
                  <a:latin typeface="微软雅黑" panose="020B0503020204020204" pitchFamily="34" charset="-122"/>
                  <a:ea typeface="微软雅黑" panose="020B0503020204020204" pitchFamily="34" charset="-122"/>
                </a:rPr>
                <a:t>支持下的据模型</a:t>
              </a:r>
            </a:p>
          </p:txBody>
        </p:sp>
        <p:sp>
          <p:nvSpPr>
            <p:cNvPr id="113677" name="Line 11">
              <a:extLst>
                <a:ext uri="{FF2B5EF4-FFF2-40B4-BE49-F238E27FC236}">
                  <a16:creationId xmlns:a16="http://schemas.microsoft.com/office/drawing/2014/main" id="{85957919-B8B9-4CC5-AB6C-7EFB55CE48BC}"/>
                </a:ext>
              </a:extLst>
            </p:cNvPr>
            <p:cNvSpPr>
              <a:spLocks noChangeShapeType="1"/>
            </p:cNvSpPr>
            <p:nvPr/>
          </p:nvSpPr>
          <p:spPr bwMode="auto">
            <a:xfrm>
              <a:off x="5874643" y="2187492"/>
              <a:ext cx="335165" cy="0"/>
            </a:xfrm>
            <a:prstGeom prst="line">
              <a:avLst/>
            </a:prstGeom>
            <a:ln w="25400" cap="sq">
              <a:solidFill>
                <a:schemeClr val="tx1"/>
              </a:solidFill>
              <a:tailEnd type="stealt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sz="3556"/>
            </a:p>
          </p:txBody>
        </p:sp>
        <p:sp>
          <p:nvSpPr>
            <p:cNvPr id="113678" name="Oval 12">
              <a:extLst>
                <a:ext uri="{FF2B5EF4-FFF2-40B4-BE49-F238E27FC236}">
                  <a16:creationId xmlns:a16="http://schemas.microsoft.com/office/drawing/2014/main" id="{CE414E76-3EC3-41B5-A588-8C9FFADAD872}"/>
                </a:ext>
              </a:extLst>
            </p:cNvPr>
            <p:cNvSpPr>
              <a:spLocks noChangeArrowheads="1"/>
            </p:cNvSpPr>
            <p:nvPr/>
          </p:nvSpPr>
          <p:spPr bwMode="auto">
            <a:xfrm>
              <a:off x="6171000" y="1503851"/>
              <a:ext cx="1368000" cy="1367281"/>
            </a:xfrm>
            <a:prstGeom prst="ellipse">
              <a:avLst/>
            </a:prstGeom>
            <a:solidFill>
              <a:srgbClr val="00B0F0"/>
            </a:solidFill>
            <a:ln w="9525">
              <a:noFill/>
              <a:round/>
              <a:headEnd/>
              <a:tailEnd/>
            </a:ln>
            <a:effectLst>
              <a:outerShdw blurRad="63500" sx="102000" sy="102000" algn="ctr" rotWithShape="0">
                <a:prstClr val="black">
                  <a:alpha val="40000"/>
                </a:prstClr>
              </a:outerShdw>
            </a:effectLst>
          </p:spPr>
          <p:txBody>
            <a:bodyPr lIns="0" tIns="0" rIns="0" bIns="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100" dirty="0">
                  <a:solidFill>
                    <a:schemeClr val="bg1"/>
                  </a:solidFill>
                  <a:latin typeface="微软雅黑" panose="020B0503020204020204" pitchFamily="34" charset="-122"/>
                  <a:ea typeface="微软雅黑" panose="020B0503020204020204" pitchFamily="34" charset="-122"/>
                </a:rPr>
                <a:t> </a:t>
              </a:r>
              <a:r>
                <a:rPr kumimoji="1" lang="zh-CN" altLang="en-US" sz="1800" dirty="0">
                  <a:solidFill>
                    <a:schemeClr val="bg1"/>
                  </a:solidFill>
                  <a:latin typeface="微软雅黑" panose="020B0503020204020204" pitchFamily="34" charset="-122"/>
                  <a:ea typeface="微软雅黑" panose="020B0503020204020204" pitchFamily="34" charset="-122"/>
                </a:rPr>
                <a:t>优化</a:t>
              </a:r>
              <a:endParaRPr kumimoji="1"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zh-CN" altLang="en-US" sz="1800" dirty="0">
                  <a:solidFill>
                    <a:schemeClr val="bg1"/>
                  </a:solidFill>
                  <a:latin typeface="微软雅黑" panose="020B0503020204020204" pitchFamily="34" charset="-122"/>
                  <a:ea typeface="微软雅黑" panose="020B0503020204020204" pitchFamily="34" charset="-122"/>
                </a:rPr>
                <a:t>模型</a:t>
              </a:r>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13683" name="Text Box 17">
              <a:extLst>
                <a:ext uri="{FF2B5EF4-FFF2-40B4-BE49-F238E27FC236}">
                  <a16:creationId xmlns:a16="http://schemas.microsoft.com/office/drawing/2014/main" id="{F7EBD71C-C745-4529-9E47-881028B66A69}"/>
                </a:ext>
              </a:extLst>
            </p:cNvPr>
            <p:cNvSpPr txBox="1">
              <a:spLocks noChangeArrowheads="1"/>
            </p:cNvSpPr>
            <p:nvPr/>
          </p:nvSpPr>
          <p:spPr bwMode="auto">
            <a:xfrm>
              <a:off x="8688735" y="2665850"/>
              <a:ext cx="1196010" cy="407326"/>
            </a:xfrm>
            <a:prstGeom prst="rect">
              <a:avLst/>
            </a:prstGeom>
            <a:noFill/>
            <a:ln>
              <a:noFill/>
            </a:ln>
          </p:spPr>
          <p:txBody>
            <a:bodyPr lIns="0" tIns="0" rIns="0" bIns="0"/>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zh-CN" altLang="en-US" sz="1600" dirty="0">
                  <a:latin typeface="微软雅黑" panose="020B0503020204020204" pitchFamily="34" charset="-122"/>
                  <a:ea typeface="微软雅黑" panose="020B0503020204020204" pitchFamily="34" charset="-122"/>
                </a:rPr>
                <a:t>物理设计</a:t>
              </a:r>
              <a:endParaRPr kumimoji="1" lang="zh-CN" altLang="en-US" sz="1200" dirty="0">
                <a:latin typeface="微软雅黑" panose="020B0503020204020204" pitchFamily="34" charset="-122"/>
                <a:ea typeface="微软雅黑" panose="020B0503020204020204" pitchFamily="34" charset="-122"/>
              </a:endParaRPr>
            </a:p>
          </p:txBody>
        </p:sp>
        <p:sp>
          <p:nvSpPr>
            <p:cNvPr id="37" name="îṥḻîdè">
              <a:extLst>
                <a:ext uri="{FF2B5EF4-FFF2-40B4-BE49-F238E27FC236}">
                  <a16:creationId xmlns:a16="http://schemas.microsoft.com/office/drawing/2014/main" id="{33693536-C2AA-4F5B-A594-5B64B5D134D1}"/>
                </a:ext>
              </a:extLst>
            </p:cNvPr>
            <p:cNvSpPr txBox="1"/>
            <p:nvPr/>
          </p:nvSpPr>
          <p:spPr>
            <a:xfrm>
              <a:off x="1150918" y="5111234"/>
              <a:ext cx="1878162" cy="338554"/>
            </a:xfrm>
            <a:prstGeom prst="rect">
              <a:avLst/>
            </a:prstGeom>
            <a:noFill/>
            <a:ln>
              <a:noFill/>
            </a:ln>
          </p:spPr>
          <p:txBody>
            <a:bodyPr lIns="0" tIns="0" rIns="0" bIns="0"/>
            <a:lstStyle>
              <a:defPPr>
                <a:defRPr lang="zh-CN"/>
              </a:defPPr>
              <a:lvl1pPr algn="ctr" eaLnBrk="1" hangingPunct="1">
                <a:defRPr kumimoji="1" sz="1600">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概念模型（</a:t>
              </a:r>
              <a:r>
                <a:rPr lang="en-US" altLang="zh-CN" dirty="0"/>
                <a:t>E-R</a:t>
              </a:r>
              <a:r>
                <a:rPr lang="zh-CN" altLang="en-US" dirty="0"/>
                <a:t>图）</a:t>
              </a:r>
            </a:p>
          </p:txBody>
        </p:sp>
        <p:sp>
          <p:nvSpPr>
            <p:cNvPr id="38" name="任意多边形: 形状 37">
              <a:extLst>
                <a:ext uri="{FF2B5EF4-FFF2-40B4-BE49-F238E27FC236}">
                  <a16:creationId xmlns:a16="http://schemas.microsoft.com/office/drawing/2014/main" id="{CA8D1880-9CF1-48DE-BBD1-E8D93AD828CE}"/>
                </a:ext>
              </a:extLst>
            </p:cNvPr>
            <p:cNvSpPr/>
            <p:nvPr/>
          </p:nvSpPr>
          <p:spPr>
            <a:xfrm rot="3468719">
              <a:off x="1000057" y="3068836"/>
              <a:ext cx="1206805" cy="183505"/>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任意多边形: 形状 38">
              <a:extLst>
                <a:ext uri="{FF2B5EF4-FFF2-40B4-BE49-F238E27FC236}">
                  <a16:creationId xmlns:a16="http://schemas.microsoft.com/office/drawing/2014/main" id="{CD703DCE-74A3-4754-952A-07D71A9D5B35}"/>
                </a:ext>
              </a:extLst>
            </p:cNvPr>
            <p:cNvSpPr/>
            <p:nvPr/>
          </p:nvSpPr>
          <p:spPr>
            <a:xfrm rot="18929265">
              <a:off x="1963891" y="3090078"/>
              <a:ext cx="1342130" cy="189665"/>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任意多边形: 形状 40">
              <a:extLst>
                <a:ext uri="{FF2B5EF4-FFF2-40B4-BE49-F238E27FC236}">
                  <a16:creationId xmlns:a16="http://schemas.microsoft.com/office/drawing/2014/main" id="{E5EA2CA1-6048-4020-A31F-477B8B4DD4AC}"/>
                </a:ext>
              </a:extLst>
            </p:cNvPr>
            <p:cNvSpPr/>
            <p:nvPr/>
          </p:nvSpPr>
          <p:spPr>
            <a:xfrm rot="2798884">
              <a:off x="6703100" y="3125198"/>
              <a:ext cx="1131251" cy="217773"/>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îṥḻîdè">
              <a:extLst>
                <a:ext uri="{FF2B5EF4-FFF2-40B4-BE49-F238E27FC236}">
                  <a16:creationId xmlns:a16="http://schemas.microsoft.com/office/drawing/2014/main" id="{6EAF9E8B-F9CE-4FAF-859E-30AF57D48896}"/>
                </a:ext>
              </a:extLst>
            </p:cNvPr>
            <p:cNvSpPr txBox="1"/>
            <p:nvPr/>
          </p:nvSpPr>
          <p:spPr>
            <a:xfrm>
              <a:off x="7128978" y="5136393"/>
              <a:ext cx="2145153" cy="287896"/>
            </a:xfrm>
            <a:prstGeom prst="rect">
              <a:avLst/>
            </a:prstGeom>
            <a:noFill/>
            <a:ln>
              <a:noFill/>
            </a:ln>
          </p:spPr>
          <p:txBody>
            <a:bodyPr lIns="0" tIns="0" rIns="0" bIns="0"/>
            <a:lstStyle>
              <a:defPPr>
                <a:defRPr lang="zh-CN"/>
              </a:defPPr>
              <a:lvl1pPr algn="ctr" eaLnBrk="1" hangingPunct="1">
                <a:defRPr kumimoji="1" sz="1600">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逻辑模型（表结构）</a:t>
              </a:r>
            </a:p>
          </p:txBody>
        </p:sp>
        <p:cxnSp>
          <p:nvCxnSpPr>
            <p:cNvPr id="43" name="直接箭头连接符 42">
              <a:extLst>
                <a:ext uri="{FF2B5EF4-FFF2-40B4-BE49-F238E27FC236}">
                  <a16:creationId xmlns:a16="http://schemas.microsoft.com/office/drawing/2014/main" id="{521BBCF8-E1A4-4D89-83CC-7CAF049FD4AA}"/>
                </a:ext>
              </a:extLst>
            </p:cNvPr>
            <p:cNvCxnSpPr>
              <a:cxnSpLocks/>
              <a:endCxn id="113674" idx="2"/>
            </p:cNvCxnSpPr>
            <p:nvPr/>
          </p:nvCxnSpPr>
          <p:spPr>
            <a:xfrm>
              <a:off x="1656854" y="2179405"/>
              <a:ext cx="1187190" cy="8087"/>
            </a:xfrm>
            <a:prstGeom prst="straightConnector1">
              <a:avLst/>
            </a:prstGeom>
            <a:ln w="25400" cap="sq">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9C5C60E-5A48-45A7-82FB-48FDB4DCB3A6}"/>
                </a:ext>
              </a:extLst>
            </p:cNvPr>
            <p:cNvCxnSpPr>
              <a:cxnSpLocks/>
            </p:cNvCxnSpPr>
            <p:nvPr/>
          </p:nvCxnSpPr>
          <p:spPr>
            <a:xfrm>
              <a:off x="7541041" y="2183415"/>
              <a:ext cx="1187190" cy="8087"/>
            </a:xfrm>
            <a:prstGeom prst="straightConnector1">
              <a:avLst/>
            </a:prstGeom>
            <a:ln w="25400" cap="sq">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3078" name="Picture 6" descr="查看源图像">
              <a:extLst>
                <a:ext uri="{FF2B5EF4-FFF2-40B4-BE49-F238E27FC236}">
                  <a16:creationId xmlns:a16="http://schemas.microsoft.com/office/drawing/2014/main" id="{46180F7F-56B1-4241-9916-39BC5EB77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9869" y="1317383"/>
              <a:ext cx="1356675" cy="13566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gimg2.baidu.com/image_search/src=http%3A%2F%2Fimg.it610.com%2Fimage%2Finfo10%2F03a5cd4b62ca4c98b0c3e5e1fd8c771b.jpg&amp;refer=http%3A%2F%2Fimg.it610.com&amp;app=2002&amp;size=f9999,10000&amp;q=a80&amp;n=0&amp;g=0n&amp;fmt=auto?sec=1672559012&amp;t=ae7120cd62520f8874f1a496b1ecb2fa">
              <a:extLst>
                <a:ext uri="{FF2B5EF4-FFF2-40B4-BE49-F238E27FC236}">
                  <a16:creationId xmlns:a16="http://schemas.microsoft.com/office/drawing/2014/main" id="{BEE28EE6-3F80-4059-A4D1-C804BA05F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4116" y="2807187"/>
              <a:ext cx="38100" cy="762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068E120F-7988-41C1-ACFA-08BF840B9068}"/>
                </a:ext>
              </a:extLst>
            </p:cNvPr>
            <p:cNvSpPr/>
            <p:nvPr/>
          </p:nvSpPr>
          <p:spPr>
            <a:xfrm>
              <a:off x="777286" y="3323501"/>
              <a:ext cx="838973" cy="584775"/>
            </a:xfrm>
            <a:prstGeom prst="rect">
              <a:avLst/>
            </a:prstGeom>
            <a:noFill/>
            <a:ln>
              <a:noFill/>
            </a:ln>
          </p:spPr>
          <p:txBody>
            <a:bodyPr lIns="0" tIns="0" rIns="0" bIns="0"/>
            <a:lstStyle/>
            <a:p>
              <a:pPr algn="ctr" eaLnBrk="1" hangingPunct="1"/>
              <a:r>
                <a:rPr kumimoji="1" lang="zh-CN" altLang="en-US" sz="1600" dirty="0">
                  <a:latin typeface="微软雅黑" panose="020B0503020204020204" pitchFamily="34" charset="-122"/>
                  <a:ea typeface="微软雅黑" panose="020B0503020204020204" pitchFamily="34" charset="-122"/>
                </a:rPr>
                <a:t>概念结</a:t>
              </a:r>
            </a:p>
            <a:p>
              <a:pPr algn="ctr" eaLnBrk="1" hangingPunct="1"/>
              <a:r>
                <a:rPr kumimoji="1" lang="zh-CN" altLang="en-US" sz="1600" dirty="0">
                  <a:latin typeface="微软雅黑" panose="020B0503020204020204" pitchFamily="34" charset="-122"/>
                  <a:ea typeface="微软雅黑" panose="020B0503020204020204" pitchFamily="34" charset="-122"/>
                </a:rPr>
                <a:t>构设计</a:t>
              </a:r>
            </a:p>
          </p:txBody>
        </p:sp>
        <p:sp>
          <p:nvSpPr>
            <p:cNvPr id="8" name="矩形 7">
              <a:extLst>
                <a:ext uri="{FF2B5EF4-FFF2-40B4-BE49-F238E27FC236}">
                  <a16:creationId xmlns:a16="http://schemas.microsoft.com/office/drawing/2014/main" id="{67D8E638-5686-4DBA-A39A-69CBCDC78CA1}"/>
                </a:ext>
              </a:extLst>
            </p:cNvPr>
            <p:cNvSpPr/>
            <p:nvPr/>
          </p:nvSpPr>
          <p:spPr>
            <a:xfrm>
              <a:off x="2446819" y="3207777"/>
              <a:ext cx="729645" cy="584775"/>
            </a:xfrm>
            <a:prstGeom prst="rect">
              <a:avLst/>
            </a:prstGeom>
            <a:noFill/>
            <a:ln>
              <a:noFill/>
            </a:ln>
          </p:spPr>
          <p:txBody>
            <a:bodyPr lIns="0" tIns="0" rIns="0" bIns="0"/>
            <a:lstStyle/>
            <a:p>
              <a:pPr algn="ctr" eaLnBrk="1" hangingPunct="1"/>
              <a:r>
                <a:rPr kumimoji="1" lang="zh-CN" altLang="en-US" sz="1600" dirty="0">
                  <a:latin typeface="微软雅黑" panose="020B0503020204020204" pitchFamily="34" charset="-122"/>
                  <a:ea typeface="微软雅黑" panose="020B0503020204020204" pitchFamily="34" charset="-122"/>
                </a:rPr>
                <a:t>转换</a:t>
              </a:r>
              <a:endParaRPr kumimoji="1" lang="en-US" altLang="zh-CN" sz="1600" dirty="0">
                <a:latin typeface="微软雅黑" panose="020B0503020204020204" pitchFamily="34" charset="-122"/>
                <a:ea typeface="微软雅黑" panose="020B0503020204020204" pitchFamily="34" charset="-122"/>
              </a:endParaRPr>
            </a:p>
            <a:p>
              <a:pPr algn="ctr" eaLnBrk="1" hangingPunct="1"/>
              <a:r>
                <a:rPr kumimoji="1" lang="zh-CN" altLang="en-US" sz="1600" dirty="0">
                  <a:latin typeface="微软雅黑" panose="020B0503020204020204" pitchFamily="34" charset="-122"/>
                  <a:ea typeface="微软雅黑" panose="020B0503020204020204" pitchFamily="34" charset="-122"/>
                </a:rPr>
                <a:t>原则</a:t>
              </a:r>
            </a:p>
          </p:txBody>
        </p:sp>
        <p:sp>
          <p:nvSpPr>
            <p:cNvPr id="59" name="任意多边形: 形状 58">
              <a:extLst>
                <a:ext uri="{FF2B5EF4-FFF2-40B4-BE49-F238E27FC236}">
                  <a16:creationId xmlns:a16="http://schemas.microsoft.com/office/drawing/2014/main" id="{828B3903-8107-4E60-BA67-DE5A8BE91A06}"/>
                </a:ext>
              </a:extLst>
            </p:cNvPr>
            <p:cNvSpPr/>
            <p:nvPr/>
          </p:nvSpPr>
          <p:spPr>
            <a:xfrm rot="18596672">
              <a:off x="7873814" y="3041042"/>
              <a:ext cx="1259538" cy="208868"/>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连接符: 曲线 59">
              <a:extLst>
                <a:ext uri="{FF2B5EF4-FFF2-40B4-BE49-F238E27FC236}">
                  <a16:creationId xmlns:a16="http://schemas.microsoft.com/office/drawing/2014/main" id="{77A7E62C-9F6B-48A1-889D-5BD0E8ACBFEB}"/>
                </a:ext>
              </a:extLst>
            </p:cNvPr>
            <p:cNvCxnSpPr>
              <a:cxnSpLocks/>
            </p:cNvCxnSpPr>
            <p:nvPr/>
          </p:nvCxnSpPr>
          <p:spPr>
            <a:xfrm rot="16200000" flipV="1">
              <a:off x="5199064" y="204658"/>
              <a:ext cx="365" cy="2709208"/>
            </a:xfrm>
            <a:prstGeom prst="curvedConnector3">
              <a:avLst>
                <a:gd name="adj1" fmla="val 107466027"/>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弧形 27">
              <a:extLst>
                <a:ext uri="{FF2B5EF4-FFF2-40B4-BE49-F238E27FC236}">
                  <a16:creationId xmlns:a16="http://schemas.microsoft.com/office/drawing/2014/main" id="{EFDB037C-29A0-4368-B72D-F55D5459CF5C}"/>
                </a:ext>
              </a:extLst>
            </p:cNvPr>
            <p:cNvSpPr/>
            <p:nvPr/>
          </p:nvSpPr>
          <p:spPr>
            <a:xfrm rot="18487798">
              <a:off x="4631546" y="1372746"/>
              <a:ext cx="2077930" cy="1920048"/>
            </a:xfrm>
            <a:prstGeom prst="arc">
              <a:avLst>
                <a:gd name="adj1" fmla="val 17418896"/>
                <a:gd name="adj2" fmla="val 511091"/>
              </a:avLst>
            </a:prstGeom>
            <a:ln w="15875">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7978C54B-8761-4437-9A4C-AC05CE28C4AE}"/>
                </a:ext>
              </a:extLst>
            </p:cNvPr>
            <p:cNvSpPr txBox="1"/>
            <p:nvPr/>
          </p:nvSpPr>
          <p:spPr>
            <a:xfrm>
              <a:off x="6495280" y="926975"/>
              <a:ext cx="1537048" cy="338554"/>
            </a:xfrm>
            <a:prstGeom prst="rect">
              <a:avLst/>
            </a:prstGeom>
            <a:noFill/>
          </p:spPr>
          <p:txBody>
            <a:bodyPr wrap="square" rtlCol="0">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逻辑结构设计</a:t>
              </a:r>
            </a:p>
          </p:txBody>
        </p:sp>
      </p:grpSp>
      <p:sp>
        <p:nvSpPr>
          <p:cNvPr id="30" name="矩形 29">
            <a:extLst>
              <a:ext uri="{FF2B5EF4-FFF2-40B4-BE49-F238E27FC236}">
                <a16:creationId xmlns:a16="http://schemas.microsoft.com/office/drawing/2014/main" id="{26C5F2EE-3B24-4D6B-A2AA-AA6D2C30C0F0}"/>
              </a:ext>
            </a:extLst>
          </p:cNvPr>
          <p:cNvSpPr/>
          <p:nvPr/>
        </p:nvSpPr>
        <p:spPr>
          <a:xfrm>
            <a:off x="3553904" y="4421293"/>
            <a:ext cx="3256623" cy="338554"/>
          </a:xfrm>
          <a:prstGeom prst="rect">
            <a:avLst/>
          </a:prstGeom>
          <a:noFill/>
          <a:ln>
            <a:noFill/>
          </a:ln>
        </p:spPr>
        <p:txBody>
          <a:bodyPr lIns="0" tIns="0" rIns="0" bIns="0"/>
          <a:lstStyle/>
          <a:p>
            <a:pPr eaLnBrk="1" hangingPunct="1"/>
            <a:r>
              <a:rPr kumimoji="1" lang="zh-CN" altLang="en-US" sz="1600" b="1" dirty="0">
                <a:solidFill>
                  <a:srgbClr val="FF0000"/>
                </a:solidFill>
                <a:latin typeface="微软雅黑" panose="020B0503020204020204" pitchFamily="34" charset="-122"/>
                <a:ea typeface="微软雅黑" panose="020B0503020204020204" pitchFamily="34" charset="-122"/>
              </a:rPr>
              <a:t>实体、属性和联系转化为关系模式</a:t>
            </a: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ṧḻíde">
            <a:extLst>
              <a:ext uri="{FF2B5EF4-FFF2-40B4-BE49-F238E27FC236}">
                <a16:creationId xmlns:a16="http://schemas.microsoft.com/office/drawing/2014/main" id="{AC358C8E-024B-46F7-BC68-D059DFB260E3}"/>
              </a:ext>
            </a:extLst>
          </p:cNvPr>
          <p:cNvSpPr/>
          <p:nvPr/>
        </p:nvSpPr>
        <p:spPr>
          <a:xfrm>
            <a:off x="5882239" y="913284"/>
            <a:ext cx="4153220" cy="4499542"/>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2" name="iṧlïďe">
            <a:extLst>
              <a:ext uri="{FF2B5EF4-FFF2-40B4-BE49-F238E27FC236}">
                <a16:creationId xmlns:a16="http://schemas.microsoft.com/office/drawing/2014/main" id="{8A0DE7C4-45C1-4CB4-9AD2-8E3EC5613C0F}"/>
              </a:ext>
            </a:extLst>
          </p:cNvPr>
          <p:cNvSpPr/>
          <p:nvPr/>
        </p:nvSpPr>
        <p:spPr>
          <a:xfrm>
            <a:off x="2861923" y="913284"/>
            <a:ext cx="2916000" cy="4499542"/>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2" name="标题 1">
            <a:extLst>
              <a:ext uri="{FF2B5EF4-FFF2-40B4-BE49-F238E27FC236}">
                <a16:creationId xmlns:a16="http://schemas.microsoft.com/office/drawing/2014/main" id="{F3BBC7C3-04D0-41B9-8B7C-E963FA907B46}"/>
              </a:ext>
            </a:extLst>
          </p:cNvPr>
          <p:cNvSpPr>
            <a:spLocks noGrp="1"/>
          </p:cNvSpPr>
          <p:nvPr>
            <p:ph type="title"/>
          </p:nvPr>
        </p:nvSpPr>
        <p:spPr>
          <a:xfrm>
            <a:off x="719766" y="106852"/>
            <a:ext cx="8968748" cy="934114"/>
          </a:xfrm>
        </p:spPr>
        <p:txBody>
          <a:bodyPr/>
          <a:lstStyle/>
          <a:p>
            <a:r>
              <a:rPr lang="en-US" altLang="zh-CN" sz="2800" b="1" dirty="0">
                <a:solidFill>
                  <a:srgbClr val="FF0000"/>
                </a:solidFill>
                <a:latin typeface="微软雅黑" pitchFamily="34" charset="-122"/>
                <a:ea typeface="微软雅黑" pitchFamily="34" charset="-122"/>
              </a:rPr>
              <a:t>E-R</a:t>
            </a:r>
            <a:r>
              <a:rPr lang="zh-CN" altLang="en-US" sz="2800" b="1" dirty="0">
                <a:solidFill>
                  <a:srgbClr val="FF0000"/>
                </a:solidFill>
                <a:latin typeface="微软雅黑" pitchFamily="34" charset="-122"/>
                <a:ea typeface="微软雅黑" pitchFamily="34" charset="-122"/>
              </a:rPr>
              <a:t>图向关系模型的转换</a:t>
            </a:r>
            <a:r>
              <a:rPr lang="en-US" altLang="zh-CN" sz="2800" b="1" dirty="0">
                <a:solidFill>
                  <a:srgbClr val="FF0000"/>
                </a:solidFill>
                <a:latin typeface="微软雅黑" pitchFamily="34" charset="-122"/>
                <a:ea typeface="微软雅黑" pitchFamily="34" charset="-122"/>
              </a:rPr>
              <a:t>-</a:t>
            </a:r>
            <a:r>
              <a:rPr lang="zh-CN" altLang="en-US" dirty="0"/>
              <a:t>转换原则</a:t>
            </a:r>
          </a:p>
        </p:txBody>
      </p:sp>
      <p:sp>
        <p:nvSpPr>
          <p:cNvPr id="14" name="íş1îďe">
            <a:extLst>
              <a:ext uri="{FF2B5EF4-FFF2-40B4-BE49-F238E27FC236}">
                <a16:creationId xmlns:a16="http://schemas.microsoft.com/office/drawing/2014/main" id="{4B2CF19D-5274-4D40-B3EC-45CD0ED13512}"/>
              </a:ext>
            </a:extLst>
          </p:cNvPr>
          <p:cNvSpPr txBox="1"/>
          <p:nvPr/>
        </p:nvSpPr>
        <p:spPr>
          <a:xfrm>
            <a:off x="3808697" y="1623800"/>
            <a:ext cx="1082349" cy="369332"/>
          </a:xfrm>
          <a:prstGeom prst="rect">
            <a:avLst/>
          </a:prstGeom>
          <a:noFill/>
        </p:spPr>
        <p:txBody>
          <a:bodyPr wrap="none" rtlCol="0">
            <a:spAutoFit/>
          </a:bodyPr>
          <a:lstStyle>
            <a:defPPr>
              <a:defRPr lang="zh-CN"/>
            </a:defPPr>
            <a:lvl1pPr algn="ctr">
              <a:defRPr sz="1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dirty="0"/>
              <a:t>M:N</a:t>
            </a:r>
            <a:r>
              <a:rPr lang="zh-CN" altLang="en-US" dirty="0"/>
              <a:t>联系</a:t>
            </a:r>
            <a:endParaRPr lang="en-US" altLang="zh-CN" dirty="0"/>
          </a:p>
        </p:txBody>
      </p:sp>
      <p:sp>
        <p:nvSpPr>
          <p:cNvPr id="10" name="îSlîḑê">
            <a:extLst>
              <a:ext uri="{FF2B5EF4-FFF2-40B4-BE49-F238E27FC236}">
                <a16:creationId xmlns:a16="http://schemas.microsoft.com/office/drawing/2014/main" id="{2A22D059-0939-4885-A0A4-265F45B3129B}"/>
              </a:ext>
            </a:extLst>
          </p:cNvPr>
          <p:cNvSpPr txBox="1"/>
          <p:nvPr/>
        </p:nvSpPr>
        <p:spPr>
          <a:xfrm>
            <a:off x="7506520" y="1623800"/>
            <a:ext cx="1018227" cy="369332"/>
          </a:xfrm>
          <a:prstGeom prst="rect">
            <a:avLst/>
          </a:prstGeom>
          <a:noFill/>
        </p:spPr>
        <p:txBody>
          <a:bodyPr wrap="none" rtlCol="0">
            <a:spAutoFit/>
          </a:bodyPr>
          <a:lstStyle>
            <a:defPPr>
              <a:defRPr lang="zh-CN"/>
            </a:defPPr>
            <a:lvl1pPr algn="ctr">
              <a:defRPr sz="1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dirty="0"/>
              <a:t>1:N</a:t>
            </a:r>
            <a:r>
              <a:rPr lang="zh-CN" altLang="en-US" dirty="0"/>
              <a:t>联系</a:t>
            </a:r>
            <a:endParaRPr lang="en-US" altLang="zh-CN" dirty="0"/>
          </a:p>
        </p:txBody>
      </p:sp>
      <p:sp>
        <p:nvSpPr>
          <p:cNvPr id="20" name="iṥļïdé">
            <a:extLst>
              <a:ext uri="{FF2B5EF4-FFF2-40B4-BE49-F238E27FC236}">
                <a16:creationId xmlns:a16="http://schemas.microsoft.com/office/drawing/2014/main" id="{D3E98656-DBB2-4620-9EA0-9EFC7EF9A088}"/>
              </a:ext>
            </a:extLst>
          </p:cNvPr>
          <p:cNvSpPr txBox="1"/>
          <p:nvPr/>
        </p:nvSpPr>
        <p:spPr>
          <a:xfrm>
            <a:off x="3020734" y="2139386"/>
            <a:ext cx="2547712" cy="2093778"/>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关系的属性：与该联系相连的各实体的码以及联系本身的属性</a:t>
            </a:r>
          </a:p>
          <a:p>
            <a:pPr marL="171450" indent="-171450">
              <a:lnSpc>
                <a:spcPct val="150000"/>
              </a:lnSpc>
              <a:buFont typeface="Wingdings" panose="05000000000000000000" pitchFamily="2" charset="2"/>
              <a:buChar char="l"/>
            </a:pPr>
            <a:r>
              <a:rPr lang="zh-CN" altLang="en-US" sz="1100" dirty="0">
                <a:highlight>
                  <a:srgbClr val="FFFF00"/>
                </a:highlight>
                <a:latin typeface="微软雅黑" panose="020B0503020204020204" pitchFamily="34" charset="-122"/>
                <a:ea typeface="微软雅黑" panose="020B0503020204020204" pitchFamily="34" charset="-122"/>
              </a:rPr>
              <a:t>关系的码：各实体码的组合</a:t>
            </a:r>
          </a:p>
          <a:p>
            <a:pPr marL="171450" indent="-171450">
              <a:lnSpc>
                <a:spcPct val="150000"/>
              </a:lnSpc>
              <a:buFont typeface="Arial" panose="020B0604020202020204" pitchFamily="34" charset="0"/>
              <a:buChar char="•"/>
            </a:pP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b="1" dirty="0">
                <a:latin typeface="微软雅黑" panose="020B0503020204020204" pitchFamily="34" charset="-122"/>
                <a:ea typeface="微软雅黑" panose="020B0503020204020204" pitchFamily="34" charset="-122"/>
              </a:rPr>
              <a:t>如“选修”联系转换为：</a:t>
            </a:r>
            <a:endParaRPr lang="en-US" altLang="zh-CN" sz="1100" b="1"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关系模式，其中学号与课程号为关系的组合码：</a:t>
            </a:r>
          </a:p>
          <a:p>
            <a:pPr>
              <a:lnSpc>
                <a:spcPct val="150000"/>
              </a:lnSpc>
            </a:pPr>
            <a:r>
              <a:rPr lang="zh-CN" altLang="en-US" sz="1100" dirty="0">
                <a:latin typeface="微软雅黑" panose="020B0503020204020204" pitchFamily="34" charset="-122"/>
                <a:ea typeface="微软雅黑" panose="020B0503020204020204" pitchFamily="34" charset="-122"/>
              </a:rPr>
              <a:t>　　选修（学号，课程号，成绩）</a:t>
            </a:r>
          </a:p>
        </p:txBody>
      </p:sp>
      <p:sp>
        <p:nvSpPr>
          <p:cNvPr id="21" name="iṥļïdé">
            <a:extLst>
              <a:ext uri="{FF2B5EF4-FFF2-40B4-BE49-F238E27FC236}">
                <a16:creationId xmlns:a16="http://schemas.microsoft.com/office/drawing/2014/main" id="{90F02365-FAAB-4D8A-AED3-3F72DE2B41A4}"/>
              </a:ext>
            </a:extLst>
          </p:cNvPr>
          <p:cNvSpPr txBox="1"/>
          <p:nvPr/>
        </p:nvSpPr>
        <p:spPr>
          <a:xfrm>
            <a:off x="6016104" y="2049470"/>
            <a:ext cx="3816424" cy="3109441"/>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b="1" dirty="0">
                <a:latin typeface="微软雅黑" panose="020B0503020204020204" pitchFamily="34" charset="-122"/>
                <a:ea typeface="微软雅黑" panose="020B0503020204020204" pitchFamily="34" charset="-122"/>
              </a:rPr>
              <a:t>转换为一个独立的关系模式</a:t>
            </a:r>
          </a:p>
          <a:p>
            <a:pPr marL="358775"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关系的属性：与该联系相连各实体的码及联系本身的属性</a:t>
            </a:r>
          </a:p>
          <a:p>
            <a:pPr marL="358775"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关系的码：</a:t>
            </a:r>
            <a:r>
              <a:rPr lang="en-US" altLang="zh-CN" sz="1100" dirty="0">
                <a:latin typeface="微软雅黑" panose="020B0503020204020204" pitchFamily="34" charset="-122"/>
                <a:ea typeface="微软雅黑" panose="020B0503020204020204" pitchFamily="34" charset="-122"/>
              </a:rPr>
              <a:t>n</a:t>
            </a:r>
            <a:r>
              <a:rPr lang="zh-CN" altLang="en-US" sz="1100" dirty="0">
                <a:latin typeface="微软雅黑" panose="020B0503020204020204" pitchFamily="34" charset="-122"/>
                <a:ea typeface="微软雅黑" panose="020B0503020204020204" pitchFamily="34" charset="-122"/>
              </a:rPr>
              <a:t>端实体的码</a:t>
            </a:r>
          </a:p>
          <a:p>
            <a:pPr marL="171450" indent="-171450">
              <a:lnSpc>
                <a:spcPct val="150000"/>
              </a:lnSpc>
              <a:buFont typeface="Wingdings" panose="05000000000000000000" pitchFamily="2" charset="2"/>
              <a:buChar char="l"/>
            </a:pPr>
            <a:r>
              <a:rPr lang="zh-CN" altLang="en-US" sz="1100" b="1" dirty="0">
                <a:latin typeface="微软雅黑" panose="020B0503020204020204" pitchFamily="34" charset="-122"/>
                <a:ea typeface="微软雅黑" panose="020B0503020204020204" pitchFamily="34" charset="-122"/>
              </a:rPr>
              <a:t>与</a:t>
            </a:r>
            <a:r>
              <a:rPr lang="en-US" altLang="zh-CN" sz="1100" b="1" dirty="0">
                <a:latin typeface="微软雅黑" panose="020B0503020204020204" pitchFamily="34" charset="-122"/>
                <a:ea typeface="微软雅黑" panose="020B0503020204020204" pitchFamily="34" charset="-122"/>
              </a:rPr>
              <a:t>n</a:t>
            </a:r>
            <a:r>
              <a:rPr lang="zh-CN" altLang="en-US" sz="1100" b="1" dirty="0">
                <a:latin typeface="微软雅黑" panose="020B0503020204020204" pitchFamily="34" charset="-122"/>
                <a:ea typeface="微软雅黑" panose="020B0503020204020204" pitchFamily="34" charset="-122"/>
              </a:rPr>
              <a:t>端对应的关系模式合并</a:t>
            </a:r>
          </a:p>
          <a:p>
            <a:pPr marL="358775"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关系的属性：在</a:t>
            </a:r>
            <a:r>
              <a:rPr lang="en-US" altLang="zh-CN" sz="1100" dirty="0">
                <a:latin typeface="微软雅黑" panose="020B0503020204020204" pitchFamily="34" charset="-122"/>
                <a:ea typeface="微软雅黑" panose="020B0503020204020204" pitchFamily="34" charset="-122"/>
              </a:rPr>
              <a:t>n</a:t>
            </a:r>
            <a:r>
              <a:rPr lang="zh-CN" altLang="en-US" sz="1100" dirty="0">
                <a:latin typeface="微软雅黑" panose="020B0503020204020204" pitchFamily="34" charset="-122"/>
                <a:ea typeface="微软雅黑" panose="020B0503020204020204" pitchFamily="34" charset="-122"/>
              </a:rPr>
              <a:t>端中加入</a:t>
            </a:r>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端关系的码和联系的属性</a:t>
            </a:r>
          </a:p>
          <a:p>
            <a:pPr marL="358775"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关系的码：不变</a:t>
            </a:r>
          </a:p>
          <a:p>
            <a:pPr>
              <a:lnSpc>
                <a:spcPct val="150000"/>
              </a:lnSpc>
            </a:pP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b="1" dirty="0">
                <a:latin typeface="微软雅黑" panose="020B0503020204020204" pitchFamily="34" charset="-122"/>
                <a:ea typeface="微软雅黑" panose="020B0503020204020204" pitchFamily="34" charset="-122"/>
              </a:rPr>
              <a:t>如班级组成转换为：</a:t>
            </a:r>
            <a:endParaRPr lang="en-US" altLang="zh-CN" sz="11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成为一个独立的关系模式：组成（学号，班级编码）</a:t>
            </a: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 与学生关系模式合并：学生（学号，姓名，所属学院，专业、年级，</a:t>
            </a:r>
            <a:r>
              <a:rPr lang="zh-CN" altLang="en-US" sz="1100" dirty="0">
                <a:solidFill>
                  <a:srgbClr val="FF0000"/>
                </a:solidFill>
                <a:latin typeface="微软雅黑" panose="020B0503020204020204" pitchFamily="34" charset="-122"/>
                <a:ea typeface="微软雅黑" panose="020B0503020204020204" pitchFamily="34" charset="-122"/>
              </a:rPr>
              <a:t>班级编号</a:t>
            </a:r>
            <a:r>
              <a:rPr lang="zh-CN" altLang="en-US" sz="1100" dirty="0">
                <a:latin typeface="微软雅黑" panose="020B0503020204020204" pitchFamily="34" charset="-122"/>
                <a:ea typeface="微软雅黑" panose="020B0503020204020204" pitchFamily="34" charset="-122"/>
              </a:rPr>
              <a:t>）</a:t>
            </a:r>
          </a:p>
        </p:txBody>
      </p:sp>
      <p:cxnSp>
        <p:nvCxnSpPr>
          <p:cNvPr id="23" name="直接连接符 22">
            <a:extLst>
              <a:ext uri="{FF2B5EF4-FFF2-40B4-BE49-F238E27FC236}">
                <a16:creationId xmlns:a16="http://schemas.microsoft.com/office/drawing/2014/main" id="{127582A6-D616-42A9-A897-91DDDBBB9B42}"/>
              </a:ext>
            </a:extLst>
          </p:cNvPr>
          <p:cNvCxnSpPr>
            <a:cxnSpLocks/>
          </p:cNvCxnSpPr>
          <p:nvPr/>
        </p:nvCxnSpPr>
        <p:spPr>
          <a:xfrm>
            <a:off x="3870035" y="4208446"/>
            <a:ext cx="7868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40AD64F5-BF94-48CC-9F7D-4C88BCF7DB8B}"/>
              </a:ext>
            </a:extLst>
          </p:cNvPr>
          <p:cNvSpPr/>
          <p:nvPr/>
        </p:nvSpPr>
        <p:spPr>
          <a:xfrm>
            <a:off x="7744296" y="1040966"/>
            <a:ext cx="432000" cy="432000"/>
          </a:xfrm>
          <a:custGeom>
            <a:avLst/>
            <a:gdLst>
              <a:gd name="T0" fmla="*/ 0 w 6827"/>
              <a:gd name="T1" fmla="*/ 0 h 6827"/>
              <a:gd name="T2" fmla="*/ 0 w 6827"/>
              <a:gd name="T3" fmla="*/ 6827 h 6827"/>
              <a:gd name="T4" fmla="*/ 6827 w 6827"/>
              <a:gd name="T5" fmla="*/ 6827 h 6827"/>
              <a:gd name="T6" fmla="*/ 6827 w 6827"/>
              <a:gd name="T7" fmla="*/ 0 h 6827"/>
              <a:gd name="T8" fmla="*/ 0 w 6827"/>
              <a:gd name="T9" fmla="*/ 0 h 6827"/>
              <a:gd name="T10" fmla="*/ 6258 w 6827"/>
              <a:gd name="T11" fmla="*/ 1707 h 6827"/>
              <a:gd name="T12" fmla="*/ 3698 w 6827"/>
              <a:gd name="T13" fmla="*/ 1707 h 6827"/>
              <a:gd name="T14" fmla="*/ 3698 w 6827"/>
              <a:gd name="T15" fmla="*/ 569 h 6827"/>
              <a:gd name="T16" fmla="*/ 6258 w 6827"/>
              <a:gd name="T17" fmla="*/ 569 h 6827"/>
              <a:gd name="T18" fmla="*/ 6258 w 6827"/>
              <a:gd name="T19" fmla="*/ 1707 h 6827"/>
              <a:gd name="T20" fmla="*/ 3698 w 6827"/>
              <a:gd name="T21" fmla="*/ 3698 h 6827"/>
              <a:gd name="T22" fmla="*/ 6258 w 6827"/>
              <a:gd name="T23" fmla="*/ 3698 h 6827"/>
              <a:gd name="T24" fmla="*/ 6258 w 6827"/>
              <a:gd name="T25" fmla="*/ 4551 h 6827"/>
              <a:gd name="T26" fmla="*/ 3698 w 6827"/>
              <a:gd name="T27" fmla="*/ 4551 h 6827"/>
              <a:gd name="T28" fmla="*/ 3698 w 6827"/>
              <a:gd name="T29" fmla="*/ 3698 h 6827"/>
              <a:gd name="T30" fmla="*/ 3698 w 6827"/>
              <a:gd name="T31" fmla="*/ 3129 h 6827"/>
              <a:gd name="T32" fmla="*/ 3698 w 6827"/>
              <a:gd name="T33" fmla="*/ 2276 h 6827"/>
              <a:gd name="T34" fmla="*/ 6258 w 6827"/>
              <a:gd name="T35" fmla="*/ 2276 h 6827"/>
              <a:gd name="T36" fmla="*/ 6258 w 6827"/>
              <a:gd name="T37" fmla="*/ 3129 h 6827"/>
              <a:gd name="T38" fmla="*/ 3698 w 6827"/>
              <a:gd name="T39" fmla="*/ 3129 h 6827"/>
              <a:gd name="T40" fmla="*/ 3129 w 6827"/>
              <a:gd name="T41" fmla="*/ 569 h 6827"/>
              <a:gd name="T42" fmla="*/ 3129 w 6827"/>
              <a:gd name="T43" fmla="*/ 3129 h 6827"/>
              <a:gd name="T44" fmla="*/ 569 w 6827"/>
              <a:gd name="T45" fmla="*/ 3129 h 6827"/>
              <a:gd name="T46" fmla="*/ 569 w 6827"/>
              <a:gd name="T47" fmla="*/ 569 h 6827"/>
              <a:gd name="T48" fmla="*/ 3129 w 6827"/>
              <a:gd name="T49" fmla="*/ 569 h 6827"/>
              <a:gd name="T50" fmla="*/ 569 w 6827"/>
              <a:gd name="T51" fmla="*/ 3698 h 6827"/>
              <a:gd name="T52" fmla="*/ 3129 w 6827"/>
              <a:gd name="T53" fmla="*/ 3698 h 6827"/>
              <a:gd name="T54" fmla="*/ 3129 w 6827"/>
              <a:gd name="T55" fmla="*/ 6258 h 6827"/>
              <a:gd name="T56" fmla="*/ 569 w 6827"/>
              <a:gd name="T57" fmla="*/ 6258 h 6827"/>
              <a:gd name="T58" fmla="*/ 569 w 6827"/>
              <a:gd name="T59" fmla="*/ 3698 h 6827"/>
              <a:gd name="T60" fmla="*/ 3698 w 6827"/>
              <a:gd name="T61" fmla="*/ 6258 h 6827"/>
              <a:gd name="T62" fmla="*/ 3698 w 6827"/>
              <a:gd name="T63" fmla="*/ 5120 h 6827"/>
              <a:gd name="T64" fmla="*/ 6258 w 6827"/>
              <a:gd name="T65" fmla="*/ 5120 h 6827"/>
              <a:gd name="T66" fmla="*/ 6258 w 6827"/>
              <a:gd name="T67" fmla="*/ 6258 h 6827"/>
              <a:gd name="T68" fmla="*/ 3698 w 6827"/>
              <a:gd name="T69"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27" h="6827">
                <a:moveTo>
                  <a:pt x="0" y="0"/>
                </a:moveTo>
                <a:lnTo>
                  <a:pt x="0" y="6827"/>
                </a:lnTo>
                <a:lnTo>
                  <a:pt x="6827" y="6827"/>
                </a:lnTo>
                <a:lnTo>
                  <a:pt x="6827" y="0"/>
                </a:lnTo>
                <a:lnTo>
                  <a:pt x="0" y="0"/>
                </a:lnTo>
                <a:close/>
                <a:moveTo>
                  <a:pt x="6258" y="1707"/>
                </a:moveTo>
                <a:lnTo>
                  <a:pt x="3698" y="1707"/>
                </a:lnTo>
                <a:lnTo>
                  <a:pt x="3698" y="569"/>
                </a:lnTo>
                <a:lnTo>
                  <a:pt x="6258" y="569"/>
                </a:lnTo>
                <a:lnTo>
                  <a:pt x="6258" y="1707"/>
                </a:lnTo>
                <a:close/>
                <a:moveTo>
                  <a:pt x="3698" y="3698"/>
                </a:moveTo>
                <a:lnTo>
                  <a:pt x="6258" y="3698"/>
                </a:lnTo>
                <a:lnTo>
                  <a:pt x="6258" y="4551"/>
                </a:lnTo>
                <a:lnTo>
                  <a:pt x="3698" y="4551"/>
                </a:lnTo>
                <a:lnTo>
                  <a:pt x="3698" y="3698"/>
                </a:lnTo>
                <a:close/>
                <a:moveTo>
                  <a:pt x="3698" y="3129"/>
                </a:moveTo>
                <a:lnTo>
                  <a:pt x="3698" y="2276"/>
                </a:lnTo>
                <a:lnTo>
                  <a:pt x="6258" y="2276"/>
                </a:lnTo>
                <a:lnTo>
                  <a:pt x="6258" y="3129"/>
                </a:lnTo>
                <a:lnTo>
                  <a:pt x="3698" y="3129"/>
                </a:lnTo>
                <a:close/>
                <a:moveTo>
                  <a:pt x="3129" y="569"/>
                </a:moveTo>
                <a:lnTo>
                  <a:pt x="3129" y="3129"/>
                </a:lnTo>
                <a:lnTo>
                  <a:pt x="569" y="3129"/>
                </a:lnTo>
                <a:lnTo>
                  <a:pt x="569" y="569"/>
                </a:lnTo>
                <a:lnTo>
                  <a:pt x="3129" y="569"/>
                </a:lnTo>
                <a:close/>
                <a:moveTo>
                  <a:pt x="569" y="3698"/>
                </a:moveTo>
                <a:lnTo>
                  <a:pt x="3129" y="3698"/>
                </a:lnTo>
                <a:lnTo>
                  <a:pt x="3129" y="6258"/>
                </a:lnTo>
                <a:lnTo>
                  <a:pt x="569" y="6258"/>
                </a:lnTo>
                <a:lnTo>
                  <a:pt x="569" y="3698"/>
                </a:lnTo>
                <a:close/>
                <a:moveTo>
                  <a:pt x="3698" y="6258"/>
                </a:moveTo>
                <a:lnTo>
                  <a:pt x="3698" y="5120"/>
                </a:lnTo>
                <a:lnTo>
                  <a:pt x="6258" y="5120"/>
                </a:lnTo>
                <a:lnTo>
                  <a:pt x="6258" y="6258"/>
                </a:lnTo>
                <a:lnTo>
                  <a:pt x="3698" y="62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a:extLst>
              <a:ext uri="{FF2B5EF4-FFF2-40B4-BE49-F238E27FC236}">
                <a16:creationId xmlns:a16="http://schemas.microsoft.com/office/drawing/2014/main" id="{F3E323F6-46DF-4D87-864C-6702D3182AE5}"/>
              </a:ext>
            </a:extLst>
          </p:cNvPr>
          <p:cNvGrpSpPr/>
          <p:nvPr/>
        </p:nvGrpSpPr>
        <p:grpSpPr>
          <a:xfrm>
            <a:off x="154131" y="894580"/>
            <a:ext cx="2603476" cy="4518247"/>
            <a:chOff x="154131" y="894580"/>
            <a:chExt cx="2603476" cy="4518247"/>
          </a:xfrm>
        </p:grpSpPr>
        <p:sp>
          <p:nvSpPr>
            <p:cNvPr id="16" name="ïsḻiḍê">
              <a:extLst>
                <a:ext uri="{FF2B5EF4-FFF2-40B4-BE49-F238E27FC236}">
                  <a16:creationId xmlns:a16="http://schemas.microsoft.com/office/drawing/2014/main" id="{5838A634-EF94-48EE-87CF-6376446740CA}"/>
                </a:ext>
              </a:extLst>
            </p:cNvPr>
            <p:cNvSpPr/>
            <p:nvPr/>
          </p:nvSpPr>
          <p:spPr>
            <a:xfrm>
              <a:off x="154131" y="913285"/>
              <a:ext cx="2594485" cy="4499542"/>
            </a:xfrm>
            <a:prstGeom prst="roundRect">
              <a:avLst>
                <a:gd name="adj" fmla="val 8616"/>
              </a:avLst>
            </a:prstGeom>
            <a:solidFill>
              <a:schemeClr val="bg1"/>
            </a:solidFill>
            <a:ln w="12700" cap="rnd">
              <a:noFill/>
              <a:prstDash val="solid"/>
              <a:round/>
              <a:headEnd/>
              <a:tailEnd/>
            </a:ln>
            <a:effectLst>
              <a:outerShdw blurRad="254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7" name="ïṡlîḓe">
              <a:extLst>
                <a:ext uri="{FF2B5EF4-FFF2-40B4-BE49-F238E27FC236}">
                  <a16:creationId xmlns:a16="http://schemas.microsoft.com/office/drawing/2014/main" id="{EDFF1F6B-6A49-4A6B-974A-B77DCAFF6D37}"/>
                </a:ext>
              </a:extLst>
            </p:cNvPr>
            <p:cNvSpPr/>
            <p:nvPr/>
          </p:nvSpPr>
          <p:spPr bwMode="auto">
            <a:xfrm>
              <a:off x="1191568" y="1040966"/>
              <a:ext cx="432000" cy="432000"/>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chemeClr val="accent1"/>
            </a:solidFill>
            <a:ln>
              <a:noFill/>
            </a:ln>
          </p:spPr>
        </p:sp>
        <p:sp>
          <p:nvSpPr>
            <p:cNvPr id="18" name="îṩľïďè">
              <a:extLst>
                <a:ext uri="{FF2B5EF4-FFF2-40B4-BE49-F238E27FC236}">
                  <a16:creationId xmlns:a16="http://schemas.microsoft.com/office/drawing/2014/main" id="{43FFFBB6-B3B2-42C4-8B2A-4F7129E2B709}"/>
                </a:ext>
              </a:extLst>
            </p:cNvPr>
            <p:cNvSpPr txBox="1"/>
            <p:nvPr/>
          </p:nvSpPr>
          <p:spPr>
            <a:xfrm>
              <a:off x="981899" y="1623800"/>
              <a:ext cx="877164" cy="369332"/>
            </a:xfrm>
            <a:prstGeom prst="rect">
              <a:avLst/>
            </a:prstGeom>
            <a:noFill/>
          </p:spPr>
          <p:txBody>
            <a:bodyPr wrap="none" rtlCol="0">
              <a:spAutoFit/>
            </a:bodyPr>
            <a:lstStyle/>
            <a:p>
              <a:pPr algn="ct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实体型</a:t>
              </a:r>
              <a:endPar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iṥļïdé">
              <a:extLst>
                <a:ext uri="{FF2B5EF4-FFF2-40B4-BE49-F238E27FC236}">
                  <a16:creationId xmlns:a16="http://schemas.microsoft.com/office/drawing/2014/main" id="{230BE49A-167A-4F40-8F28-C416D0F0DFE5}"/>
                </a:ext>
              </a:extLst>
            </p:cNvPr>
            <p:cNvSpPr txBox="1"/>
            <p:nvPr/>
          </p:nvSpPr>
          <p:spPr>
            <a:xfrm>
              <a:off x="237327" y="2201138"/>
              <a:ext cx="2520280" cy="1585947"/>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关系的属性：实体型的属性</a:t>
              </a: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关系的码：实体型的码</a:t>
              </a:r>
              <a:endParaRPr lang="en-US" altLang="zh-CN" sz="110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en-US" altLang="zh-CN" sz="1100">
                <a:latin typeface="微软雅黑" panose="020B0503020204020204" pitchFamily="34" charset="-122"/>
                <a:ea typeface="微软雅黑" panose="020B0503020204020204" pitchFamily="34" charset="-122"/>
              </a:endParaRPr>
            </a:p>
            <a:p>
              <a:pPr algn="ctr">
                <a:lnSpc>
                  <a:spcPct val="150000"/>
                </a:lnSpc>
              </a:pPr>
              <a:r>
                <a:rPr lang="zh-CN" altLang="en-US" sz="1100" b="1">
                  <a:latin typeface="微软雅黑" panose="020B0503020204020204" pitchFamily="34" charset="-122"/>
                  <a:ea typeface="微软雅黑" panose="020B0503020204020204" pitchFamily="34" charset="-122"/>
                </a:rPr>
                <a:t>如</a:t>
              </a:r>
              <a:r>
                <a:rPr lang="zh-CN" altLang="en-US" sz="1100" b="1" dirty="0">
                  <a:latin typeface="微软雅黑" panose="020B0503020204020204" pitchFamily="34" charset="-122"/>
                  <a:ea typeface="微软雅黑" panose="020B0503020204020204" pitchFamily="34" charset="-122"/>
                </a:rPr>
                <a:t>学生实体型转换为：</a:t>
              </a:r>
              <a:endParaRPr lang="en-US" altLang="zh-CN" sz="1100" b="1">
                <a:latin typeface="微软雅黑" panose="020B0503020204020204" pitchFamily="34" charset="-122"/>
                <a:ea typeface="微软雅黑" panose="020B0503020204020204" pitchFamily="34" charset="-122"/>
              </a:endParaRPr>
            </a:p>
            <a:p>
              <a:pPr>
                <a:lnSpc>
                  <a:spcPct val="150000"/>
                </a:lnSpc>
              </a:pPr>
              <a:r>
                <a:rPr lang="zh-CN" altLang="en-US" sz="1100">
                  <a:latin typeface="微软雅黑" panose="020B0503020204020204" pitchFamily="34" charset="-122"/>
                  <a:ea typeface="微软雅黑" panose="020B0503020204020204" pitchFamily="34" charset="-122"/>
                </a:rPr>
                <a:t>学生</a:t>
              </a:r>
              <a:r>
                <a:rPr lang="zh-CN" altLang="en-US" sz="1100" dirty="0">
                  <a:latin typeface="微软雅黑" panose="020B0503020204020204" pitchFamily="34" charset="-122"/>
                  <a:ea typeface="微软雅黑" panose="020B0503020204020204" pitchFamily="34" charset="-122"/>
                </a:rPr>
                <a:t>（学号，姓名，性别，出生日期，所属学院，专业、年级、班级</a:t>
              </a:r>
              <a:r>
                <a:rPr lang="en-US" altLang="zh-CN" sz="110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389B5130-19D9-4152-9A82-18BCAE885918}"/>
                </a:ext>
              </a:extLst>
            </p:cNvPr>
            <p:cNvCxnSpPr>
              <a:cxnSpLocks/>
            </p:cNvCxnSpPr>
            <p:nvPr/>
          </p:nvCxnSpPr>
          <p:spPr>
            <a:xfrm>
              <a:off x="742851" y="3503166"/>
              <a:ext cx="2880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8516FB0-4CF2-4535-BE78-CCDEB79BBD44}"/>
                </a:ext>
              </a:extLst>
            </p:cNvPr>
            <p:cNvSpPr/>
            <p:nvPr/>
          </p:nvSpPr>
          <p:spPr>
            <a:xfrm>
              <a:off x="217487" y="894580"/>
              <a:ext cx="527709" cy="461665"/>
            </a:xfrm>
            <a:prstGeom prst="rect">
              <a:avLst/>
            </a:prstGeom>
          </p:spPr>
          <p:txBody>
            <a:bodyPr wrap="none">
              <a:spAutoFit/>
            </a:bodyPr>
            <a:lstStyle/>
            <a:p>
              <a:r>
                <a:rPr lang="en-US" altLang="zh-CN" sz="2400" b="1" dirty="0">
                  <a:solidFill>
                    <a:srgbClr val="FF0000"/>
                  </a:solidFill>
                </a:rPr>
                <a:t>01</a:t>
              </a:r>
              <a:endParaRPr lang="zh-CN" altLang="en-US" sz="2400" dirty="0">
                <a:solidFill>
                  <a:srgbClr val="FF0000"/>
                </a:solidFill>
              </a:endParaRPr>
            </a:p>
          </p:txBody>
        </p:sp>
      </p:grpSp>
      <p:sp>
        <p:nvSpPr>
          <p:cNvPr id="30" name="矩形 29">
            <a:extLst>
              <a:ext uri="{FF2B5EF4-FFF2-40B4-BE49-F238E27FC236}">
                <a16:creationId xmlns:a16="http://schemas.microsoft.com/office/drawing/2014/main" id="{654CCA1A-C559-4F99-A7AB-500D1E2A71DA}"/>
              </a:ext>
            </a:extLst>
          </p:cNvPr>
          <p:cNvSpPr/>
          <p:nvPr/>
        </p:nvSpPr>
        <p:spPr>
          <a:xfrm>
            <a:off x="2887943" y="894579"/>
            <a:ext cx="527709" cy="461665"/>
          </a:xfrm>
          <a:prstGeom prst="rect">
            <a:avLst/>
          </a:prstGeom>
        </p:spPr>
        <p:txBody>
          <a:bodyPr wrap="none">
            <a:spAutoFit/>
          </a:bodyPr>
          <a:lstStyle/>
          <a:p>
            <a:r>
              <a:rPr lang="en-US" altLang="zh-CN" sz="2400" b="1" dirty="0">
                <a:solidFill>
                  <a:srgbClr val="FF0000"/>
                </a:solidFill>
              </a:rPr>
              <a:t>02</a:t>
            </a:r>
            <a:endParaRPr lang="zh-CN" altLang="en-US" sz="2400" dirty="0">
              <a:solidFill>
                <a:srgbClr val="FF0000"/>
              </a:solidFill>
            </a:endParaRPr>
          </a:p>
        </p:txBody>
      </p:sp>
      <p:sp>
        <p:nvSpPr>
          <p:cNvPr id="31" name="矩形 30">
            <a:extLst>
              <a:ext uri="{FF2B5EF4-FFF2-40B4-BE49-F238E27FC236}">
                <a16:creationId xmlns:a16="http://schemas.microsoft.com/office/drawing/2014/main" id="{55A9F71F-CB5E-41A1-A9DD-3F494D00FDB3}"/>
              </a:ext>
            </a:extLst>
          </p:cNvPr>
          <p:cNvSpPr/>
          <p:nvPr/>
        </p:nvSpPr>
        <p:spPr>
          <a:xfrm>
            <a:off x="6021704" y="894578"/>
            <a:ext cx="527709" cy="461665"/>
          </a:xfrm>
          <a:prstGeom prst="rect">
            <a:avLst/>
          </a:prstGeom>
        </p:spPr>
        <p:txBody>
          <a:bodyPr wrap="none">
            <a:spAutoFit/>
          </a:bodyPr>
          <a:lstStyle/>
          <a:p>
            <a:r>
              <a:rPr lang="en-US" altLang="zh-CN" sz="2400" b="1" dirty="0">
                <a:solidFill>
                  <a:srgbClr val="FF0000"/>
                </a:solidFill>
              </a:rPr>
              <a:t>03</a:t>
            </a:r>
            <a:endParaRPr lang="zh-CN" altLang="en-US" sz="2400" dirty="0">
              <a:solidFill>
                <a:srgbClr val="FF0000"/>
              </a:solidFill>
            </a:endParaRPr>
          </a:p>
        </p:txBody>
      </p:sp>
      <p:pic>
        <p:nvPicPr>
          <p:cNvPr id="1026" name="Picture 2" descr="查看源图像">
            <a:extLst>
              <a:ext uri="{FF2B5EF4-FFF2-40B4-BE49-F238E27FC236}">
                <a16:creationId xmlns:a16="http://schemas.microsoft.com/office/drawing/2014/main" id="{6E87ADD2-2FF2-4841-81D0-BCF577BAD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220" y="977639"/>
            <a:ext cx="495327" cy="49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95458"/>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BC7C3-04D0-41B9-8B7C-E963FA907B46}"/>
              </a:ext>
            </a:extLst>
          </p:cNvPr>
          <p:cNvSpPr>
            <a:spLocks noGrp="1"/>
          </p:cNvSpPr>
          <p:nvPr>
            <p:ph type="title"/>
          </p:nvPr>
        </p:nvSpPr>
        <p:spPr/>
        <p:txBody>
          <a:bodyPr/>
          <a:lstStyle/>
          <a:p>
            <a:r>
              <a:rPr lang="zh-CN" altLang="en-US" dirty="0"/>
              <a:t>转换原则</a:t>
            </a:r>
          </a:p>
        </p:txBody>
      </p:sp>
      <p:grpSp>
        <p:nvGrpSpPr>
          <p:cNvPr id="4" name="组合 3">
            <a:extLst>
              <a:ext uri="{FF2B5EF4-FFF2-40B4-BE49-F238E27FC236}">
                <a16:creationId xmlns:a16="http://schemas.microsoft.com/office/drawing/2014/main" id="{95C10B87-AAFB-4CE0-8142-A84505FC1564}"/>
              </a:ext>
            </a:extLst>
          </p:cNvPr>
          <p:cNvGrpSpPr/>
          <p:nvPr/>
        </p:nvGrpSpPr>
        <p:grpSpPr>
          <a:xfrm>
            <a:off x="4331898" y="868012"/>
            <a:ext cx="2603476" cy="4518247"/>
            <a:chOff x="154131" y="894580"/>
            <a:chExt cx="2603476" cy="4518247"/>
          </a:xfrm>
        </p:grpSpPr>
        <p:sp>
          <p:nvSpPr>
            <p:cNvPr id="16" name="ïsḻiḍê">
              <a:extLst>
                <a:ext uri="{FF2B5EF4-FFF2-40B4-BE49-F238E27FC236}">
                  <a16:creationId xmlns:a16="http://schemas.microsoft.com/office/drawing/2014/main" id="{5838A634-EF94-48EE-87CF-6376446740CA}"/>
                </a:ext>
              </a:extLst>
            </p:cNvPr>
            <p:cNvSpPr/>
            <p:nvPr/>
          </p:nvSpPr>
          <p:spPr>
            <a:xfrm>
              <a:off x="154131" y="913285"/>
              <a:ext cx="2594485" cy="4499542"/>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7" name="ïṡlîḓe">
              <a:extLst>
                <a:ext uri="{FF2B5EF4-FFF2-40B4-BE49-F238E27FC236}">
                  <a16:creationId xmlns:a16="http://schemas.microsoft.com/office/drawing/2014/main" id="{EDFF1F6B-6A49-4A6B-974A-B77DCAFF6D37}"/>
                </a:ext>
              </a:extLst>
            </p:cNvPr>
            <p:cNvSpPr/>
            <p:nvPr/>
          </p:nvSpPr>
          <p:spPr bwMode="auto">
            <a:xfrm>
              <a:off x="1191568" y="1040966"/>
              <a:ext cx="432000" cy="432000"/>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chemeClr val="accent1"/>
            </a:solidFill>
            <a:ln>
              <a:noFill/>
            </a:ln>
          </p:spPr>
        </p:sp>
        <p:sp>
          <p:nvSpPr>
            <p:cNvPr id="18" name="îṩľïďè">
              <a:extLst>
                <a:ext uri="{FF2B5EF4-FFF2-40B4-BE49-F238E27FC236}">
                  <a16:creationId xmlns:a16="http://schemas.microsoft.com/office/drawing/2014/main" id="{43FFFBB6-B3B2-42C4-8B2A-4F7129E2B709}"/>
                </a:ext>
              </a:extLst>
            </p:cNvPr>
            <p:cNvSpPr txBox="1"/>
            <p:nvPr/>
          </p:nvSpPr>
          <p:spPr>
            <a:xfrm>
              <a:off x="981899" y="1623800"/>
              <a:ext cx="877163" cy="369332"/>
            </a:xfrm>
            <a:prstGeom prst="rect">
              <a:avLst/>
            </a:prstGeom>
            <a:noFill/>
          </p:spPr>
          <p:txBody>
            <a:bodyPr wrap="none" rtlCol="0">
              <a:spAutoFit/>
            </a:bodyPr>
            <a:lstStyle/>
            <a:p>
              <a:pPr algn="ct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自联系</a:t>
              </a:r>
              <a:endPar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iṥļïdé">
              <a:extLst>
                <a:ext uri="{FF2B5EF4-FFF2-40B4-BE49-F238E27FC236}">
                  <a16:creationId xmlns:a16="http://schemas.microsoft.com/office/drawing/2014/main" id="{230BE49A-167A-4F40-8F28-C416D0F0DFE5}"/>
                </a:ext>
              </a:extLst>
            </p:cNvPr>
            <p:cNvSpPr txBox="1"/>
            <p:nvPr/>
          </p:nvSpPr>
          <p:spPr>
            <a:xfrm>
              <a:off x="237327" y="2201138"/>
              <a:ext cx="2520280" cy="2601610"/>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同一实体集的实体间的联系，可按</a:t>
              </a:r>
              <a:r>
                <a:rPr lang="en-US" altLang="zh-CN" sz="1100" dirty="0">
                  <a:latin typeface="微软雅黑" panose="020B0503020204020204" pitchFamily="34" charset="-122"/>
                  <a:ea typeface="微软雅黑" panose="020B0503020204020204" pitchFamily="34" charset="-122"/>
                </a:rPr>
                <a:t>1:1</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1:n</a:t>
              </a:r>
              <a:r>
                <a:rPr lang="zh-CN" altLang="en-US" sz="1100" dirty="0">
                  <a:latin typeface="微软雅黑" panose="020B0503020204020204" pitchFamily="34" charset="-122"/>
                  <a:ea typeface="微软雅黑" panose="020B0503020204020204" pitchFamily="34" charset="-122"/>
                </a:rPr>
                <a:t>和</a:t>
              </a:r>
              <a:r>
                <a:rPr lang="en-US" altLang="zh-CN" sz="1100" dirty="0">
                  <a:latin typeface="微软雅黑" panose="020B0503020204020204" pitchFamily="34" charset="-122"/>
                  <a:ea typeface="微软雅黑" panose="020B0503020204020204" pitchFamily="34" charset="-122"/>
                </a:rPr>
                <a:t>m:n</a:t>
              </a:r>
              <a:r>
                <a:rPr lang="zh-CN" altLang="en-US" sz="1100" dirty="0">
                  <a:latin typeface="微软雅黑" panose="020B0503020204020204" pitchFamily="34" charset="-122"/>
                  <a:ea typeface="微软雅黑" panose="020B0503020204020204" pitchFamily="34" charset="-122"/>
                </a:rPr>
                <a:t>三种情况分别处理</a:t>
              </a:r>
              <a:endParaRPr lang="en-US" altLang="zh-CN" sz="1100" dirty="0">
                <a:latin typeface="微软雅黑" panose="020B0503020204020204" pitchFamily="34" charset="-122"/>
                <a:ea typeface="微软雅黑" panose="020B0503020204020204" pitchFamily="34" charset="-122"/>
              </a:endParaRPr>
            </a:p>
            <a:p>
              <a:pPr algn="ctr">
                <a:lnSpc>
                  <a:spcPct val="150000"/>
                </a:lnSpc>
              </a:pPr>
              <a:endParaRPr lang="en-US" altLang="zh-CN" sz="1100" b="1" dirty="0">
                <a:latin typeface="微软雅黑" panose="020B0503020204020204" pitchFamily="34" charset="-122"/>
                <a:ea typeface="微软雅黑" panose="020B0503020204020204" pitchFamily="34" charset="-122"/>
              </a:endParaRPr>
            </a:p>
            <a:p>
              <a:pPr algn="ctr">
                <a:lnSpc>
                  <a:spcPct val="150000"/>
                </a:lnSpc>
              </a:pPr>
              <a:r>
                <a:rPr lang="zh-CN" altLang="en-US" sz="1100" b="1" dirty="0">
                  <a:latin typeface="微软雅黑" panose="020B0503020204020204" pitchFamily="34" charset="-122"/>
                  <a:ea typeface="微软雅黑" panose="020B0503020204020204" pitchFamily="34" charset="-122"/>
                </a:rPr>
                <a:t>如领导自联系转换为：</a:t>
              </a:r>
              <a:endParaRPr lang="en-US" altLang="zh-CN" sz="1100" b="1"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如教师实体集内部存在领导与被领导的</a:t>
              </a:r>
              <a:r>
                <a:rPr lang="en-US" altLang="zh-CN" sz="1100" dirty="0">
                  <a:latin typeface="微软雅黑" panose="020B0503020204020204" pitchFamily="34" charset="-122"/>
                  <a:ea typeface="微软雅黑" panose="020B0503020204020204" pitchFamily="34" charset="-122"/>
                </a:rPr>
                <a:t>1:n</a:t>
              </a:r>
              <a:r>
                <a:rPr lang="zh-CN" altLang="en-US" sz="1100" dirty="0">
                  <a:latin typeface="微软雅黑" panose="020B0503020204020204" pitchFamily="34" charset="-122"/>
                  <a:ea typeface="微软雅黑" panose="020B0503020204020204" pitchFamily="34" charset="-122"/>
                </a:rPr>
                <a:t>自联系，我们可以将该联系与教师实体合并。</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教师：｛职工号，姓名，性别，职称，院长职工号｝</a:t>
              </a:r>
              <a:endParaRPr lang="en-US" altLang="zh-CN" sz="1100" dirty="0">
                <a:latin typeface="微软雅黑" panose="020B0503020204020204" pitchFamily="34" charset="-122"/>
                <a:ea typeface="微软雅黑" panose="020B0503020204020204" pitchFamily="34" charset="-122"/>
              </a:endParaRPr>
            </a:p>
            <a:p>
              <a:pPr>
                <a:lnSpc>
                  <a:spcPct val="150000"/>
                </a:lnSpc>
              </a:pPr>
              <a:endParaRPr lang="zh-CN" altLang="en-US" sz="11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8516FB0-4CF2-4535-BE78-CCDEB79BBD44}"/>
                </a:ext>
              </a:extLst>
            </p:cNvPr>
            <p:cNvSpPr/>
            <p:nvPr/>
          </p:nvSpPr>
          <p:spPr>
            <a:xfrm>
              <a:off x="217487" y="894580"/>
              <a:ext cx="527709" cy="461665"/>
            </a:xfrm>
            <a:prstGeom prst="rect">
              <a:avLst/>
            </a:prstGeom>
          </p:spPr>
          <p:txBody>
            <a:bodyPr wrap="none">
              <a:spAutoFit/>
            </a:bodyPr>
            <a:lstStyle/>
            <a:p>
              <a:r>
                <a:rPr lang="en-US" altLang="zh-CN" sz="2400" b="1" dirty="0">
                  <a:solidFill>
                    <a:srgbClr val="FF0000"/>
                  </a:solidFill>
                </a:rPr>
                <a:t>05</a:t>
              </a:r>
              <a:endParaRPr lang="zh-CN" altLang="en-US" sz="2400" dirty="0">
                <a:solidFill>
                  <a:srgbClr val="FF0000"/>
                </a:solidFill>
              </a:endParaRPr>
            </a:p>
          </p:txBody>
        </p:sp>
        <p:sp>
          <p:nvSpPr>
            <p:cNvPr id="22" name="任意多边形: 形状 21">
              <a:extLst>
                <a:ext uri="{FF2B5EF4-FFF2-40B4-BE49-F238E27FC236}">
                  <a16:creationId xmlns:a16="http://schemas.microsoft.com/office/drawing/2014/main" id="{ED8C1BCA-E316-4AB6-B965-A45BEF52F136}"/>
                </a:ext>
              </a:extLst>
            </p:cNvPr>
            <p:cNvSpPr/>
            <p:nvPr/>
          </p:nvSpPr>
          <p:spPr>
            <a:xfrm rot="1959542">
              <a:off x="1476700" y="1234143"/>
              <a:ext cx="302728" cy="190940"/>
            </a:xfrm>
            <a:custGeom>
              <a:avLst/>
              <a:gdLst>
                <a:gd name="T0" fmla="*/ 6176 w 7226"/>
                <a:gd name="T1" fmla="*/ 1149 h 6472"/>
                <a:gd name="T2" fmla="*/ 3638 w 7226"/>
                <a:gd name="T3" fmla="*/ 99 h 6472"/>
                <a:gd name="T4" fmla="*/ 1516 w 7226"/>
                <a:gd name="T5" fmla="*/ 791 h 6472"/>
                <a:gd name="T6" fmla="*/ 1332 w 7226"/>
                <a:gd name="T7" fmla="*/ 779 h 6472"/>
                <a:gd name="T8" fmla="*/ 1085 w 7226"/>
                <a:gd name="T9" fmla="*/ 531 h 6472"/>
                <a:gd name="T10" fmla="*/ 602 w 7226"/>
                <a:gd name="T11" fmla="*/ 48 h 6472"/>
                <a:gd name="T12" fmla="*/ 497 w 7226"/>
                <a:gd name="T13" fmla="*/ 82 h 6472"/>
                <a:gd name="T14" fmla="*/ 393 w 7226"/>
                <a:gd name="T15" fmla="*/ 758 h 6472"/>
                <a:gd name="T16" fmla="*/ 75 w 7226"/>
                <a:gd name="T17" fmla="*/ 2826 h 6472"/>
                <a:gd name="T18" fmla="*/ 10 w 7226"/>
                <a:gd name="T19" fmla="*/ 3245 h 6472"/>
                <a:gd name="T20" fmla="*/ 113 w 7226"/>
                <a:gd name="T21" fmla="*/ 3350 h 6472"/>
                <a:gd name="T22" fmla="*/ 534 w 7226"/>
                <a:gd name="T23" fmla="*/ 3292 h 6472"/>
                <a:gd name="T24" fmla="*/ 2630 w 7226"/>
                <a:gd name="T25" fmla="*/ 3005 h 6472"/>
                <a:gd name="T26" fmla="*/ 3322 w 7226"/>
                <a:gd name="T27" fmla="*/ 2910 h 6472"/>
                <a:gd name="T28" fmla="*/ 3357 w 7226"/>
                <a:gd name="T29" fmla="*/ 2807 h 6472"/>
                <a:gd name="T30" fmla="*/ 2863 w 7226"/>
                <a:gd name="T31" fmla="*/ 2312 h 6472"/>
                <a:gd name="T32" fmla="*/ 2658 w 7226"/>
                <a:gd name="T33" fmla="*/ 2107 h 6472"/>
                <a:gd name="T34" fmla="*/ 2677 w 7226"/>
                <a:gd name="T35" fmla="*/ 1958 h 6472"/>
                <a:gd name="T36" fmla="*/ 3639 w 7226"/>
                <a:gd name="T37" fmla="*/ 1710 h 6472"/>
                <a:gd name="T38" fmla="*/ 5036 w 7226"/>
                <a:gd name="T39" fmla="*/ 2288 h 6472"/>
                <a:gd name="T40" fmla="*/ 5614 w 7226"/>
                <a:gd name="T41" fmla="*/ 3686 h 6472"/>
                <a:gd name="T42" fmla="*/ 5035 w 7226"/>
                <a:gd name="T43" fmla="*/ 5083 h 6472"/>
                <a:gd name="T44" fmla="*/ 4833 w 7226"/>
                <a:gd name="T45" fmla="*/ 5285 h 6472"/>
                <a:gd name="T46" fmla="*/ 4832 w 7226"/>
                <a:gd name="T47" fmla="*/ 5458 h 6472"/>
                <a:gd name="T48" fmla="*/ 5034 w 7226"/>
                <a:gd name="T49" fmla="*/ 5660 h 6472"/>
                <a:gd name="T50" fmla="*/ 5596 w 7226"/>
                <a:gd name="T51" fmla="*/ 6222 h 6472"/>
                <a:gd name="T52" fmla="*/ 5798 w 7226"/>
                <a:gd name="T53" fmla="*/ 6424 h 6472"/>
                <a:gd name="T54" fmla="*/ 5971 w 7226"/>
                <a:gd name="T55" fmla="*/ 6424 h 6472"/>
                <a:gd name="T56" fmla="*/ 6173 w 7226"/>
                <a:gd name="T57" fmla="*/ 6223 h 6472"/>
                <a:gd name="T58" fmla="*/ 7225 w 7226"/>
                <a:gd name="T59" fmla="*/ 3686 h 6472"/>
                <a:gd name="T60" fmla="*/ 6176 w 7226"/>
                <a:gd name="T61" fmla="*/ 1149 h 6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26" h="6472">
                  <a:moveTo>
                    <a:pt x="6176" y="1149"/>
                  </a:moveTo>
                  <a:cubicBezTo>
                    <a:pt x="5499" y="472"/>
                    <a:pt x="4598" y="99"/>
                    <a:pt x="3638" y="99"/>
                  </a:cubicBezTo>
                  <a:cubicBezTo>
                    <a:pt x="2864" y="99"/>
                    <a:pt x="2127" y="342"/>
                    <a:pt x="1516" y="791"/>
                  </a:cubicBezTo>
                  <a:cubicBezTo>
                    <a:pt x="1461" y="831"/>
                    <a:pt x="1380" y="827"/>
                    <a:pt x="1332" y="779"/>
                  </a:cubicBezTo>
                  <a:lnTo>
                    <a:pt x="1085" y="531"/>
                  </a:lnTo>
                  <a:lnTo>
                    <a:pt x="602" y="48"/>
                  </a:lnTo>
                  <a:cubicBezTo>
                    <a:pt x="554" y="0"/>
                    <a:pt x="507" y="15"/>
                    <a:pt x="497" y="82"/>
                  </a:cubicBezTo>
                  <a:lnTo>
                    <a:pt x="393" y="758"/>
                  </a:lnTo>
                  <a:lnTo>
                    <a:pt x="75" y="2826"/>
                  </a:lnTo>
                  <a:lnTo>
                    <a:pt x="10" y="3245"/>
                  </a:lnTo>
                  <a:cubicBezTo>
                    <a:pt x="0" y="3312"/>
                    <a:pt x="46" y="3359"/>
                    <a:pt x="113" y="3350"/>
                  </a:cubicBezTo>
                  <a:lnTo>
                    <a:pt x="534" y="3292"/>
                  </a:lnTo>
                  <a:lnTo>
                    <a:pt x="2630" y="3005"/>
                  </a:lnTo>
                  <a:lnTo>
                    <a:pt x="3322" y="2910"/>
                  </a:lnTo>
                  <a:cubicBezTo>
                    <a:pt x="3389" y="2901"/>
                    <a:pt x="3405" y="2855"/>
                    <a:pt x="3357" y="2807"/>
                  </a:cubicBezTo>
                  <a:lnTo>
                    <a:pt x="2863" y="2312"/>
                  </a:lnTo>
                  <a:lnTo>
                    <a:pt x="2658" y="2107"/>
                  </a:lnTo>
                  <a:cubicBezTo>
                    <a:pt x="2611" y="2059"/>
                    <a:pt x="2618" y="1991"/>
                    <a:pt x="2677" y="1958"/>
                  </a:cubicBezTo>
                  <a:cubicBezTo>
                    <a:pt x="2968" y="1796"/>
                    <a:pt x="3297" y="1710"/>
                    <a:pt x="3639" y="1710"/>
                  </a:cubicBezTo>
                  <a:cubicBezTo>
                    <a:pt x="4167" y="1710"/>
                    <a:pt x="4664" y="1915"/>
                    <a:pt x="5036" y="2288"/>
                  </a:cubicBezTo>
                  <a:cubicBezTo>
                    <a:pt x="5409" y="2661"/>
                    <a:pt x="5614" y="3158"/>
                    <a:pt x="5614" y="3686"/>
                  </a:cubicBezTo>
                  <a:cubicBezTo>
                    <a:pt x="5614" y="4214"/>
                    <a:pt x="5408" y="4710"/>
                    <a:pt x="5035" y="5083"/>
                  </a:cubicBezTo>
                  <a:lnTo>
                    <a:pt x="4833" y="5285"/>
                  </a:lnTo>
                  <a:cubicBezTo>
                    <a:pt x="4785" y="5333"/>
                    <a:pt x="4785" y="5410"/>
                    <a:pt x="4832" y="5458"/>
                  </a:cubicBezTo>
                  <a:lnTo>
                    <a:pt x="5034" y="5660"/>
                  </a:lnTo>
                  <a:lnTo>
                    <a:pt x="5596" y="6222"/>
                  </a:lnTo>
                  <a:lnTo>
                    <a:pt x="5798" y="6424"/>
                  </a:lnTo>
                  <a:cubicBezTo>
                    <a:pt x="5846" y="6472"/>
                    <a:pt x="5923" y="6472"/>
                    <a:pt x="5971" y="6424"/>
                  </a:cubicBezTo>
                  <a:lnTo>
                    <a:pt x="6173" y="6223"/>
                  </a:lnTo>
                  <a:cubicBezTo>
                    <a:pt x="6851" y="5546"/>
                    <a:pt x="7225" y="4645"/>
                    <a:pt x="7225" y="3686"/>
                  </a:cubicBezTo>
                  <a:cubicBezTo>
                    <a:pt x="7226" y="2728"/>
                    <a:pt x="6853" y="1827"/>
                    <a:pt x="6176" y="114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组合 14">
            <a:extLst>
              <a:ext uri="{FF2B5EF4-FFF2-40B4-BE49-F238E27FC236}">
                <a16:creationId xmlns:a16="http://schemas.microsoft.com/office/drawing/2014/main" id="{966D40DB-6FA8-4376-9B75-9F13877F5DC3}"/>
              </a:ext>
            </a:extLst>
          </p:cNvPr>
          <p:cNvGrpSpPr/>
          <p:nvPr/>
        </p:nvGrpSpPr>
        <p:grpSpPr>
          <a:xfrm>
            <a:off x="49872" y="868012"/>
            <a:ext cx="4153220" cy="4518249"/>
            <a:chOff x="49872" y="868012"/>
            <a:chExt cx="4153220" cy="4518249"/>
          </a:xfrm>
        </p:grpSpPr>
        <p:grpSp>
          <p:nvGrpSpPr>
            <p:cNvPr id="6" name="组合 5">
              <a:extLst>
                <a:ext uri="{FF2B5EF4-FFF2-40B4-BE49-F238E27FC236}">
                  <a16:creationId xmlns:a16="http://schemas.microsoft.com/office/drawing/2014/main" id="{B863F008-68A0-4293-8860-88C70873B043}"/>
                </a:ext>
              </a:extLst>
            </p:cNvPr>
            <p:cNvGrpSpPr/>
            <p:nvPr/>
          </p:nvGrpSpPr>
          <p:grpSpPr>
            <a:xfrm>
              <a:off x="49872" y="868012"/>
              <a:ext cx="4153220" cy="4518249"/>
              <a:chOff x="5882239" y="894578"/>
              <a:chExt cx="4153220" cy="4518249"/>
            </a:xfrm>
          </p:grpSpPr>
          <p:sp>
            <p:nvSpPr>
              <p:cNvPr id="8" name="îṧḻíde">
                <a:extLst>
                  <a:ext uri="{FF2B5EF4-FFF2-40B4-BE49-F238E27FC236}">
                    <a16:creationId xmlns:a16="http://schemas.microsoft.com/office/drawing/2014/main" id="{AC358C8E-024B-46F7-BC68-D059DFB260E3}"/>
                  </a:ext>
                </a:extLst>
              </p:cNvPr>
              <p:cNvSpPr/>
              <p:nvPr/>
            </p:nvSpPr>
            <p:spPr>
              <a:xfrm>
                <a:off x="5882239" y="913284"/>
                <a:ext cx="4153220" cy="4499542"/>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0" name="îSlîḑê">
                <a:extLst>
                  <a:ext uri="{FF2B5EF4-FFF2-40B4-BE49-F238E27FC236}">
                    <a16:creationId xmlns:a16="http://schemas.microsoft.com/office/drawing/2014/main" id="{2A22D059-0939-4885-A0A4-265F45B3129B}"/>
                  </a:ext>
                </a:extLst>
              </p:cNvPr>
              <p:cNvSpPr txBox="1"/>
              <p:nvPr/>
            </p:nvSpPr>
            <p:spPr>
              <a:xfrm>
                <a:off x="7506520" y="1623800"/>
                <a:ext cx="1018227" cy="369332"/>
              </a:xfrm>
              <a:prstGeom prst="rect">
                <a:avLst/>
              </a:prstGeom>
              <a:noFill/>
            </p:spPr>
            <p:txBody>
              <a:bodyPr wrap="none" rtlCol="0">
                <a:spAutoFit/>
              </a:bodyPr>
              <a:lstStyle>
                <a:defPPr>
                  <a:defRPr lang="zh-CN"/>
                </a:defPPr>
                <a:lvl1pPr algn="ctr">
                  <a:defRPr sz="1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dirty="0"/>
                  <a:t>1:1</a:t>
                </a:r>
                <a:r>
                  <a:rPr lang="zh-CN" altLang="en-US" dirty="0"/>
                  <a:t>联系</a:t>
                </a:r>
                <a:endParaRPr lang="en-US" altLang="zh-CN" dirty="0"/>
              </a:p>
            </p:txBody>
          </p:sp>
          <p:sp>
            <p:nvSpPr>
              <p:cNvPr id="21" name="iṥļïdé">
                <a:extLst>
                  <a:ext uri="{FF2B5EF4-FFF2-40B4-BE49-F238E27FC236}">
                    <a16:creationId xmlns:a16="http://schemas.microsoft.com/office/drawing/2014/main" id="{90F02365-FAAB-4D8A-AED3-3F72DE2B41A4}"/>
                  </a:ext>
                </a:extLst>
              </p:cNvPr>
              <p:cNvSpPr txBox="1"/>
              <p:nvPr/>
            </p:nvSpPr>
            <p:spPr>
              <a:xfrm>
                <a:off x="6016104" y="2049470"/>
                <a:ext cx="3816424" cy="3363357"/>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转换为一个独立的关系模式</a:t>
                </a:r>
              </a:p>
              <a:p>
                <a:pPr marL="357188"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关系的属性：与该联系相连的各实体的码以及联系本身的属性</a:t>
                </a:r>
              </a:p>
              <a:p>
                <a:pPr marL="357188" lvl="1" indent="-179388">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关系的候选码：每个实体的码均是该关系的候选码</a:t>
                </a:r>
              </a:p>
              <a:p>
                <a:pPr marL="171450" indent="-171450">
                  <a:lnSpc>
                    <a:spcPct val="150000"/>
                  </a:lnSpc>
                  <a:buFont typeface="Wingdings" panose="05000000000000000000" pitchFamily="2" charset="2"/>
                  <a:buChar char="l"/>
                </a:pP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与某一端对应的关系模式合并</a:t>
                </a:r>
              </a:p>
              <a:p>
                <a:pPr marL="357188" lvl="1" indent="-171450">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合并后关系的属性：加入对应关系的码和联系的属性</a:t>
                </a:r>
              </a:p>
              <a:p>
                <a:pPr marL="357188" lvl="1" indent="-171450">
                  <a:lnSpc>
                    <a:spcPct val="150000"/>
                  </a:lnSpc>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合并后关系的码：不变</a:t>
                </a:r>
              </a:p>
              <a:p>
                <a:pPr>
                  <a:lnSpc>
                    <a:spcPct val="150000"/>
                  </a:lnSpc>
                </a:pP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b="1" dirty="0">
                    <a:latin typeface="微软雅黑" panose="020B0503020204020204" pitchFamily="34" charset="-122"/>
                    <a:ea typeface="微软雅黑" panose="020B0503020204020204" pitchFamily="34" charset="-122"/>
                  </a:rPr>
                  <a:t>如班级管理联系转换为：</a:t>
                </a:r>
                <a:endParaRPr lang="en-US" altLang="zh-CN" sz="11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成为一个独立的关系模式：管理（班主任职工号，班级编码）</a:t>
                </a: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 与班级模式合并：班级：（班级编码，班级名称、班主任职工号）</a:t>
                </a:r>
              </a:p>
            </p:txBody>
          </p:sp>
          <p:sp>
            <p:nvSpPr>
              <p:cNvPr id="31" name="矩形 30">
                <a:extLst>
                  <a:ext uri="{FF2B5EF4-FFF2-40B4-BE49-F238E27FC236}">
                    <a16:creationId xmlns:a16="http://schemas.microsoft.com/office/drawing/2014/main" id="{55A9F71F-CB5E-41A1-A9DD-3F494D00FDB3}"/>
                  </a:ext>
                </a:extLst>
              </p:cNvPr>
              <p:cNvSpPr/>
              <p:nvPr/>
            </p:nvSpPr>
            <p:spPr>
              <a:xfrm>
                <a:off x="6021704" y="894578"/>
                <a:ext cx="527709" cy="461665"/>
              </a:xfrm>
              <a:prstGeom prst="rect">
                <a:avLst/>
              </a:prstGeom>
            </p:spPr>
            <p:txBody>
              <a:bodyPr wrap="none">
                <a:spAutoFit/>
              </a:bodyPr>
              <a:lstStyle/>
              <a:p>
                <a:r>
                  <a:rPr lang="en-US" altLang="zh-CN" sz="2400" b="1" dirty="0">
                    <a:solidFill>
                      <a:srgbClr val="FF0000"/>
                    </a:solidFill>
                  </a:rPr>
                  <a:t>04</a:t>
                </a:r>
                <a:endParaRPr lang="zh-CN" altLang="en-US" sz="2400" dirty="0">
                  <a:solidFill>
                    <a:srgbClr val="FF0000"/>
                  </a:solidFill>
                </a:endParaRPr>
              </a:p>
            </p:txBody>
          </p:sp>
        </p:grpSp>
        <p:pic>
          <p:nvPicPr>
            <p:cNvPr id="2050" name="Picture 2" descr="查看源图像">
              <a:extLst>
                <a:ext uri="{FF2B5EF4-FFF2-40B4-BE49-F238E27FC236}">
                  <a16:creationId xmlns:a16="http://schemas.microsoft.com/office/drawing/2014/main" id="{88FBE200-A456-449A-85FB-D508809729E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29345" y="1076064"/>
              <a:ext cx="358851" cy="370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a:extLst>
              <a:ext uri="{FF2B5EF4-FFF2-40B4-BE49-F238E27FC236}">
                <a16:creationId xmlns:a16="http://schemas.microsoft.com/office/drawing/2014/main" id="{257CBE07-6518-473A-A801-AE180289141B}"/>
              </a:ext>
            </a:extLst>
          </p:cNvPr>
          <p:cNvGrpSpPr/>
          <p:nvPr/>
        </p:nvGrpSpPr>
        <p:grpSpPr>
          <a:xfrm>
            <a:off x="7064180" y="868012"/>
            <a:ext cx="2916000" cy="4518247"/>
            <a:chOff x="7064180" y="868012"/>
            <a:chExt cx="2916000" cy="4518247"/>
          </a:xfrm>
        </p:grpSpPr>
        <p:grpSp>
          <p:nvGrpSpPr>
            <p:cNvPr id="5" name="组合 4">
              <a:extLst>
                <a:ext uri="{FF2B5EF4-FFF2-40B4-BE49-F238E27FC236}">
                  <a16:creationId xmlns:a16="http://schemas.microsoft.com/office/drawing/2014/main" id="{43302374-2D78-455A-B210-377CE4C961F5}"/>
                </a:ext>
              </a:extLst>
            </p:cNvPr>
            <p:cNvGrpSpPr/>
            <p:nvPr/>
          </p:nvGrpSpPr>
          <p:grpSpPr>
            <a:xfrm>
              <a:off x="7064180" y="868012"/>
              <a:ext cx="2916000" cy="4518247"/>
              <a:chOff x="2861923" y="894579"/>
              <a:chExt cx="2916000" cy="4518247"/>
            </a:xfrm>
          </p:grpSpPr>
          <p:sp>
            <p:nvSpPr>
              <p:cNvPr id="12" name="iṧlïďe">
                <a:extLst>
                  <a:ext uri="{FF2B5EF4-FFF2-40B4-BE49-F238E27FC236}">
                    <a16:creationId xmlns:a16="http://schemas.microsoft.com/office/drawing/2014/main" id="{8A0DE7C4-45C1-4CB4-9AD2-8E3EC5613C0F}"/>
                  </a:ext>
                </a:extLst>
              </p:cNvPr>
              <p:cNvSpPr/>
              <p:nvPr/>
            </p:nvSpPr>
            <p:spPr>
              <a:xfrm>
                <a:off x="2861923" y="913284"/>
                <a:ext cx="2916000" cy="4499542"/>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4" name="íş1îďe">
                <a:extLst>
                  <a:ext uri="{FF2B5EF4-FFF2-40B4-BE49-F238E27FC236}">
                    <a16:creationId xmlns:a16="http://schemas.microsoft.com/office/drawing/2014/main" id="{4B2CF19D-5274-4D40-B3EC-45CD0ED13512}"/>
                  </a:ext>
                </a:extLst>
              </p:cNvPr>
              <p:cNvSpPr txBox="1"/>
              <p:nvPr/>
            </p:nvSpPr>
            <p:spPr>
              <a:xfrm>
                <a:off x="3565041" y="1623800"/>
                <a:ext cx="1569661" cy="369332"/>
              </a:xfrm>
              <a:prstGeom prst="rect">
                <a:avLst/>
              </a:prstGeom>
              <a:noFill/>
            </p:spPr>
            <p:txBody>
              <a:bodyPr wrap="none" rtlCol="0">
                <a:spAutoFit/>
              </a:bodyPr>
              <a:lstStyle>
                <a:defPPr>
                  <a:defRPr lang="zh-CN"/>
                </a:defPPr>
                <a:lvl1pPr algn="ctr">
                  <a:defRPr sz="1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相同码的关系</a:t>
                </a:r>
                <a:endParaRPr lang="en-US" altLang="zh-CN" dirty="0"/>
              </a:p>
            </p:txBody>
          </p:sp>
          <p:sp>
            <p:nvSpPr>
              <p:cNvPr id="20" name="iṥļïdé">
                <a:extLst>
                  <a:ext uri="{FF2B5EF4-FFF2-40B4-BE49-F238E27FC236}">
                    <a16:creationId xmlns:a16="http://schemas.microsoft.com/office/drawing/2014/main" id="{D3E98656-DBB2-4620-9EA0-9EFC7EF9A088}"/>
                  </a:ext>
                </a:extLst>
              </p:cNvPr>
              <p:cNvSpPr txBox="1"/>
              <p:nvPr/>
            </p:nvSpPr>
            <p:spPr>
              <a:xfrm>
                <a:off x="2919760" y="2139386"/>
                <a:ext cx="2757189" cy="3109441"/>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dirty="0">
                    <a:highlight>
                      <a:srgbClr val="FFFF00"/>
                    </a:highlight>
                    <a:latin typeface="微软雅黑" panose="020B0503020204020204" pitchFamily="34" charset="-122"/>
                    <a:ea typeface="微软雅黑" panose="020B0503020204020204" pitchFamily="34" charset="-122"/>
                  </a:rPr>
                  <a:t>具有相同码的关系模式可合并</a:t>
                </a:r>
                <a:endParaRPr lang="en-US" altLang="zh-CN" sz="1100" dirty="0">
                  <a:highlight>
                    <a:srgbClr val="FFFF00"/>
                  </a:highlight>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目的：减少系统中的关系个数。</a:t>
                </a:r>
              </a:p>
              <a:p>
                <a:pPr marL="171450" indent="-171450">
                  <a:lnSpc>
                    <a:spcPct val="150000"/>
                  </a:lnSpc>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合并方法：将一个关系模式的全部属性加入到另一个关系模式中，去掉其中的同义属性（可能同名也可能不同名），并调整属性的次序</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b="1" dirty="0">
                    <a:latin typeface="微软雅黑" panose="020B0503020204020204" pitchFamily="34" charset="-122"/>
                    <a:ea typeface="微软雅黑" panose="020B0503020204020204" pitchFamily="34" charset="-122"/>
                  </a:rPr>
                  <a:t>如学生宿管系统码为学号的关系：</a:t>
                </a:r>
                <a:endParaRPr lang="en-US" altLang="zh-CN" sz="1100" b="1"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　住宿人员（学号，性别、姓名）</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学生（学号，姓名，学院、专业</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rgbClr val="00B0F0"/>
                    </a:solidFill>
                    <a:latin typeface="微软雅黑" panose="020B0503020204020204" pitchFamily="34" charset="-122"/>
                    <a:ea typeface="微软雅黑" panose="020B0503020204020204" pitchFamily="34" charset="-122"/>
                  </a:rPr>
                  <a:t>合并后</a:t>
                </a:r>
                <a:endParaRPr lang="en-US" altLang="zh-CN" sz="1100" dirty="0">
                  <a:solidFill>
                    <a:srgbClr val="00B0F0"/>
                  </a:solidFill>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学生（学号，姓名，性别、学院、专业）</a:t>
                </a:r>
              </a:p>
            </p:txBody>
          </p:sp>
          <p:sp>
            <p:nvSpPr>
              <p:cNvPr id="30" name="矩形 29">
                <a:extLst>
                  <a:ext uri="{FF2B5EF4-FFF2-40B4-BE49-F238E27FC236}">
                    <a16:creationId xmlns:a16="http://schemas.microsoft.com/office/drawing/2014/main" id="{654CCA1A-C559-4F99-A7AB-500D1E2A71DA}"/>
                  </a:ext>
                </a:extLst>
              </p:cNvPr>
              <p:cNvSpPr/>
              <p:nvPr/>
            </p:nvSpPr>
            <p:spPr>
              <a:xfrm>
                <a:off x="2887943" y="894579"/>
                <a:ext cx="527709" cy="461665"/>
              </a:xfrm>
              <a:prstGeom prst="rect">
                <a:avLst/>
              </a:prstGeom>
            </p:spPr>
            <p:txBody>
              <a:bodyPr wrap="none">
                <a:spAutoFit/>
              </a:bodyPr>
              <a:lstStyle/>
              <a:p>
                <a:r>
                  <a:rPr lang="en-US" altLang="zh-CN" sz="2400" b="1" dirty="0">
                    <a:solidFill>
                      <a:srgbClr val="FF0000"/>
                    </a:solidFill>
                  </a:rPr>
                  <a:t>06</a:t>
                </a:r>
                <a:endParaRPr lang="zh-CN" altLang="en-US" sz="2400" dirty="0">
                  <a:solidFill>
                    <a:srgbClr val="FF0000"/>
                  </a:solidFill>
                </a:endParaRPr>
              </a:p>
            </p:txBody>
          </p:sp>
        </p:grpSp>
        <p:pic>
          <p:nvPicPr>
            <p:cNvPr id="7" name="图片 6">
              <a:extLst>
                <a:ext uri="{FF2B5EF4-FFF2-40B4-BE49-F238E27FC236}">
                  <a16:creationId xmlns:a16="http://schemas.microsoft.com/office/drawing/2014/main" id="{CB7EECDB-A412-4F4C-A2AF-C4CDFD789B52}"/>
                </a:ext>
              </a:extLst>
            </p:cNvPr>
            <p:cNvPicPr>
              <a:picLocks noChangeAspect="1"/>
            </p:cNvPicPr>
            <p:nvPr/>
          </p:nvPicPr>
          <p:blipFill>
            <a:blip r:embed="rId3"/>
            <a:stretch>
              <a:fillRect/>
            </a:stretch>
          </p:blipFill>
          <p:spPr>
            <a:xfrm>
              <a:off x="7910892" y="1094783"/>
              <a:ext cx="690279" cy="313611"/>
            </a:xfrm>
            <a:prstGeom prst="rect">
              <a:avLst/>
            </a:prstGeom>
          </p:spPr>
        </p:pic>
        <p:pic>
          <p:nvPicPr>
            <p:cNvPr id="9" name="图片 8">
              <a:extLst>
                <a:ext uri="{FF2B5EF4-FFF2-40B4-BE49-F238E27FC236}">
                  <a16:creationId xmlns:a16="http://schemas.microsoft.com/office/drawing/2014/main" id="{CD8031D9-E32B-4D14-BC48-EA226AB52F18}"/>
                </a:ext>
              </a:extLst>
            </p:cNvPr>
            <p:cNvPicPr>
              <a:picLocks noChangeAspect="1"/>
            </p:cNvPicPr>
            <p:nvPr/>
          </p:nvPicPr>
          <p:blipFill>
            <a:blip r:embed="rId4"/>
            <a:stretch>
              <a:fillRect/>
            </a:stretch>
          </p:blipFill>
          <p:spPr>
            <a:xfrm>
              <a:off x="8641144" y="1091063"/>
              <a:ext cx="452475" cy="322723"/>
            </a:xfrm>
            <a:prstGeom prst="rect">
              <a:avLst/>
            </a:prstGeom>
          </p:spPr>
        </p:pic>
      </p:grpSp>
    </p:spTree>
    <p:extLst>
      <p:ext uri="{BB962C8B-B14F-4D97-AF65-F5344CB8AC3E}">
        <p14:creationId xmlns:p14="http://schemas.microsoft.com/office/powerpoint/2010/main" val="3341792861"/>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7EE943A9-D38C-4594-800A-60F54D628D68}"/>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数据模型的优化</a:t>
            </a:r>
          </a:p>
        </p:txBody>
      </p:sp>
      <p:sp>
        <p:nvSpPr>
          <p:cNvPr id="6" name="Rectangle 3">
            <a:extLst>
              <a:ext uri="{FF2B5EF4-FFF2-40B4-BE49-F238E27FC236}">
                <a16:creationId xmlns:a16="http://schemas.microsoft.com/office/drawing/2014/main" id="{12A5FDBC-52D4-4C10-A8BD-C32B4CF7D0A7}"/>
              </a:ext>
            </a:extLst>
          </p:cNvPr>
          <p:cNvSpPr txBox="1">
            <a:spLocks noChangeArrowheads="1"/>
          </p:cNvSpPr>
          <p:nvPr/>
        </p:nvSpPr>
        <p:spPr>
          <a:xfrm>
            <a:off x="703182" y="841276"/>
            <a:ext cx="8337257" cy="29958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0996" indent="-380996" defTabSz="1014227" eaLnBrk="1" hangingPunct="1">
              <a:lnSpc>
                <a:spcPct val="130000"/>
              </a:lnSpc>
              <a:spcBef>
                <a:spcPct val="20000"/>
              </a:spcBef>
              <a:buFont typeface="Wingdings" panose="05000000000000000000" pitchFamily="2" charset="2"/>
              <a:buChar char="l"/>
              <a:defRPr sz="2200" b="1">
                <a:solidFill>
                  <a:schemeClr val="tx1">
                    <a:lumMod val="50000"/>
                    <a:lumOff val="50000"/>
                  </a:schemeClr>
                </a:solidFill>
                <a:latin typeface="微软雅黑" panose="020B0503020204020204" pitchFamily="34" charset="-122"/>
                <a:ea typeface="微软雅黑" panose="020B0503020204020204" pitchFamily="34" charset="-122"/>
              </a:defRPr>
            </a:lvl1pPr>
            <a:lvl2pPr marL="823728" lvl="1" indent="-315734" defTabSz="1014227">
              <a:lnSpc>
                <a:spcPts val="2600"/>
              </a:lnSpc>
              <a:spcBef>
                <a:spcPct val="20000"/>
              </a:spcBef>
              <a:buFont typeface="Arial" panose="020B0604020202020204" pitchFamily="34" charset="0"/>
              <a:buChar char="–"/>
              <a:defRPr sz="1800" b="0">
                <a:solidFill>
                  <a:schemeClr val="bg1">
                    <a:lumMod val="50000"/>
                  </a:schemeClr>
                </a:solidFill>
                <a:latin typeface="华文中宋" panose="02010600040101010101" pitchFamily="2" charset="-122"/>
                <a:ea typeface="华文中宋" panose="02010600040101010101" pitchFamily="2" charset="-122"/>
              </a:defRPr>
            </a:lvl2pPr>
            <a:lvl3pPr marL="1266825" indent="-250825" defTabSz="1012825">
              <a:lnSpc>
                <a:spcPts val="2400"/>
              </a:lnSpc>
              <a:spcBef>
                <a:spcPct val="20000"/>
              </a:spcBef>
              <a:buFont typeface="Arial" panose="020B0604020202020204" pitchFamily="34" charset="0"/>
              <a:buChar char="•"/>
              <a:defRPr sz="1400">
                <a:latin typeface="幼圆" panose="02010509060101010101" pitchFamily="49" charset="-122"/>
                <a:ea typeface="幼圆" panose="02010509060101010101" pitchFamily="49" charset="-122"/>
              </a:defRPr>
            </a:lvl3pPr>
            <a:lvl4pPr marL="1774825" indent="-250825" defTabSz="1012825">
              <a:lnSpc>
                <a:spcPts val="2400"/>
              </a:lnSpc>
              <a:spcBef>
                <a:spcPct val="20000"/>
              </a:spcBef>
              <a:buFont typeface="Arial" panose="020B0604020202020204" pitchFamily="34" charset="0"/>
              <a:buChar char="–"/>
              <a:defRPr sz="1556">
                <a:latin typeface="+mn-lt"/>
                <a:ea typeface="+mn-ea"/>
              </a:defRPr>
            </a:lvl4pPr>
            <a:lvl5pPr marL="2282825" indent="-250825" defTabSz="1012825">
              <a:spcBef>
                <a:spcPct val="20000"/>
              </a:spcBef>
              <a:buFont typeface="Arial" panose="020B0604020202020204" pitchFamily="34" charset="0"/>
              <a:buChar char="»"/>
              <a:defRPr sz="2200">
                <a:latin typeface="+mn-lt"/>
                <a:ea typeface="+mn-ea"/>
              </a:defRPr>
            </a:lvl5pPr>
            <a:lvl6pPr marL="2793787" indent="-253981" defTabSz="1015922">
              <a:spcBef>
                <a:spcPct val="20000"/>
              </a:spcBef>
              <a:buFont typeface="Arial" pitchFamily="34" charset="0"/>
              <a:buChar char="•"/>
              <a:defRPr sz="2222">
                <a:latin typeface="+mn-lt"/>
                <a:ea typeface="+mn-ea"/>
              </a:defRPr>
            </a:lvl6pPr>
            <a:lvl7pPr marL="3301746" indent="-253981" defTabSz="1015922">
              <a:spcBef>
                <a:spcPct val="20000"/>
              </a:spcBef>
              <a:buFont typeface="Arial" pitchFamily="34" charset="0"/>
              <a:buChar char="•"/>
              <a:defRPr sz="2222">
                <a:latin typeface="+mn-lt"/>
                <a:ea typeface="+mn-ea"/>
              </a:defRPr>
            </a:lvl7pPr>
            <a:lvl8pPr marL="3809707" indent="-253981" defTabSz="1015922">
              <a:spcBef>
                <a:spcPct val="20000"/>
              </a:spcBef>
              <a:buFont typeface="Arial" pitchFamily="34" charset="0"/>
              <a:buChar char="•"/>
              <a:defRPr sz="2222">
                <a:latin typeface="+mn-lt"/>
                <a:ea typeface="+mn-ea"/>
              </a:defRPr>
            </a:lvl8pPr>
            <a:lvl9pPr marL="4317668" indent="-253981" defTabSz="1015922">
              <a:spcBef>
                <a:spcPct val="20000"/>
              </a:spcBef>
              <a:buFont typeface="Arial" pitchFamily="34" charset="0"/>
              <a:buChar char="•"/>
              <a:defRPr sz="2222">
                <a:latin typeface="+mn-lt"/>
                <a:ea typeface="+mn-ea"/>
              </a:defRPr>
            </a:lvl9pPr>
          </a:lstStyle>
          <a:p>
            <a:r>
              <a:rPr lang="zh-CN" altLang="en-US" dirty="0"/>
              <a:t>优化通常以</a:t>
            </a:r>
            <a:r>
              <a:rPr lang="zh-CN" altLang="en-US" sz="2400" dirty="0">
                <a:solidFill>
                  <a:srgbClr val="FF0000"/>
                </a:solidFill>
              </a:rPr>
              <a:t>规范化理论</a:t>
            </a:r>
            <a:r>
              <a:rPr lang="zh-CN" altLang="en-US" dirty="0"/>
              <a:t>为指导</a:t>
            </a:r>
          </a:p>
          <a:p>
            <a:r>
              <a:rPr lang="zh-CN" altLang="en-US" dirty="0"/>
              <a:t>优化方法</a:t>
            </a:r>
          </a:p>
          <a:p>
            <a:pPr lvl="1"/>
            <a:r>
              <a:rPr lang="zh-CN" altLang="en-US" dirty="0"/>
              <a:t>确定数据依赖</a:t>
            </a:r>
          </a:p>
          <a:p>
            <a:pPr lvl="1"/>
            <a:r>
              <a:rPr lang="zh-CN" altLang="en-US" dirty="0"/>
              <a:t>对各个关系模式之间的数据依赖进行极小化处理，消除冗余</a:t>
            </a:r>
          </a:p>
          <a:p>
            <a:pPr lvl="1"/>
            <a:r>
              <a:rPr lang="zh-CN" altLang="en-US" dirty="0"/>
              <a:t>按照数据依赖的理论对关系模式逐一分析，确定各关系模式属于第几范式</a:t>
            </a:r>
          </a:p>
          <a:p>
            <a:pPr lvl="1"/>
            <a:r>
              <a:rPr lang="zh-CN" altLang="en-US" dirty="0"/>
              <a:t>按用户需求分析这些模式是否合适，是否需合并或分解</a:t>
            </a:r>
          </a:p>
          <a:p>
            <a:pPr lvl="1"/>
            <a:r>
              <a:rPr lang="zh-CN" altLang="en-US" b="1" dirty="0">
                <a:solidFill>
                  <a:srgbClr val="0070C0"/>
                </a:solidFill>
              </a:rPr>
              <a:t>对关系模式进行必要的分解，提高数据操作效率和存储空间利用率</a:t>
            </a: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E7ABE85A-BC15-4E68-9450-158F3E7EAA73}"/>
              </a:ext>
            </a:extLst>
          </p:cNvPr>
          <p:cNvSpPr>
            <a:spLocks noGrp="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r>
              <a:rPr dirty="0">
                <a:highlight>
                  <a:srgbClr val="FFFF00"/>
                </a:highlight>
              </a:rPr>
              <a:t>大表的</a:t>
            </a:r>
            <a:r>
              <a:rPr lang="zh-CN" altLang="en-US" dirty="0">
                <a:highlight>
                  <a:srgbClr val="FFFF00"/>
                </a:highlight>
              </a:rPr>
              <a:t>水平</a:t>
            </a:r>
            <a:r>
              <a:rPr dirty="0">
                <a:highlight>
                  <a:srgbClr val="FFFF00"/>
                </a:highlight>
              </a:rPr>
              <a:t>分解</a:t>
            </a:r>
          </a:p>
        </p:txBody>
      </p:sp>
      <p:sp>
        <p:nvSpPr>
          <p:cNvPr id="2" name="矩形 1">
            <a:extLst>
              <a:ext uri="{FF2B5EF4-FFF2-40B4-BE49-F238E27FC236}">
                <a16:creationId xmlns:a16="http://schemas.microsoft.com/office/drawing/2014/main" id="{F35C7750-7ABD-441A-B4CC-78349A1FFEC6}"/>
              </a:ext>
            </a:extLst>
          </p:cNvPr>
          <p:cNvSpPr/>
          <p:nvPr/>
        </p:nvSpPr>
        <p:spPr>
          <a:xfrm>
            <a:off x="719138" y="773700"/>
            <a:ext cx="8352928" cy="499624"/>
          </a:xfrm>
          <a:prstGeom prst="rect">
            <a:avLst/>
          </a:prstGeom>
        </p:spPr>
        <p:txBody>
          <a:bodyPr wrap="square">
            <a:spAutoFit/>
          </a:bodyPr>
          <a:lstStyle/>
          <a:p>
            <a:pPr>
              <a:lnSpc>
                <a:spcPct val="150000"/>
              </a:lnSpc>
            </a:pPr>
            <a:r>
              <a:rPr lang="zh-CN" altLang="en-US" sz="2000" b="1"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按记录进行分割，不同的记录可以分开保存，每个子表的列数相同。</a:t>
            </a:r>
          </a:p>
        </p:txBody>
      </p:sp>
      <p:pic>
        <p:nvPicPr>
          <p:cNvPr id="4098" name="Picture 2" descr="https://mc.qcloudimg.com/static/img/5dd0a9883398f72c82a7e7c6b0b0b0e9/image.png">
            <a:extLst>
              <a:ext uri="{FF2B5EF4-FFF2-40B4-BE49-F238E27FC236}">
                <a16:creationId xmlns:a16="http://schemas.microsoft.com/office/drawing/2014/main" id="{A6335105-35E9-4EB3-A34E-8B491F6B0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354" y="1083599"/>
            <a:ext cx="5481206" cy="29980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B184E55-23EB-4D04-80D2-0407E8B8F966}"/>
              </a:ext>
            </a:extLst>
          </p:cNvPr>
          <p:cNvSpPr/>
          <p:nvPr/>
        </p:nvSpPr>
        <p:spPr>
          <a:xfrm>
            <a:off x="831528" y="4068096"/>
            <a:ext cx="8352928" cy="1343125"/>
          </a:xfrm>
          <a:prstGeom prst="rect">
            <a:avLst/>
          </a:prstGeom>
        </p:spPr>
        <p:txBody>
          <a:bodyPr wrap="square">
            <a:spAutoFit/>
          </a:bodyPr>
          <a:lstStyle/>
          <a:p>
            <a:pPr marL="338132" indent="-285750" defTabSz="1014227">
              <a:lnSpc>
                <a:spcPct val="150000"/>
              </a:lnSpc>
              <a:buFont typeface="Wingdings" panose="05000000000000000000" pitchFamily="2" charset="2"/>
              <a:buChar char="l"/>
              <a:defRPr/>
            </a:pPr>
            <a:r>
              <a:rPr lang="en-US" altLang="zh-CN" sz="1400" dirty="0"/>
              <a:t> </a:t>
            </a:r>
            <a:r>
              <a:rPr lang="zh-CN" altLang="en-US" sz="1400" b="1" dirty="0"/>
              <a:t>满足“</a:t>
            </a:r>
            <a:r>
              <a:rPr lang="en-US" altLang="zh-CN" sz="1400" b="1" dirty="0"/>
              <a:t>80/20</a:t>
            </a:r>
            <a:r>
              <a:rPr lang="zh-CN" altLang="en-US" sz="1400" b="1" dirty="0"/>
              <a:t>原则”的应用</a:t>
            </a:r>
            <a:r>
              <a:rPr lang="zh-CN" altLang="en-US" sz="1400" dirty="0"/>
              <a:t>：一个大关系中，经常被使用的数据只是关系的一部分，约</a:t>
            </a:r>
            <a:r>
              <a:rPr lang="en-US" altLang="zh-CN" sz="1400" dirty="0"/>
              <a:t>20%</a:t>
            </a:r>
            <a:r>
              <a:rPr lang="zh-CN" altLang="en-US" sz="1400" dirty="0"/>
              <a:t>把经常使用的数据分解出来，形成一个子关系，可以减少查询的数据量； </a:t>
            </a:r>
          </a:p>
          <a:p>
            <a:pPr marL="338132" indent="-285750" defTabSz="1014227">
              <a:lnSpc>
                <a:spcPct val="150000"/>
              </a:lnSpc>
              <a:buFont typeface="Wingdings" panose="05000000000000000000" pitchFamily="2" charset="2"/>
              <a:buChar char="l"/>
              <a:defRPr/>
            </a:pPr>
            <a:r>
              <a:rPr lang="zh-CN" altLang="en-US" sz="1400" b="1" dirty="0"/>
              <a:t>并发事务经常存取不相交的数据</a:t>
            </a:r>
            <a:r>
              <a:rPr lang="zh-CN" altLang="en-US" sz="1400" dirty="0"/>
              <a:t>：如果关系</a:t>
            </a:r>
            <a:r>
              <a:rPr lang="en-US" altLang="zh-CN" sz="1400" dirty="0"/>
              <a:t>R</a:t>
            </a:r>
            <a:r>
              <a:rPr lang="zh-CN" altLang="en-US" sz="1400" dirty="0"/>
              <a:t>上具有</a:t>
            </a:r>
            <a:r>
              <a:rPr lang="en-US" altLang="zh-CN" sz="1400" dirty="0"/>
              <a:t>n</a:t>
            </a:r>
            <a:r>
              <a:rPr lang="zh-CN" altLang="en-US" sz="1400" dirty="0"/>
              <a:t>个事务，而且多数事务存取的数据不相交，则</a:t>
            </a:r>
            <a:r>
              <a:rPr lang="en-US" altLang="zh-CN" sz="1400" dirty="0"/>
              <a:t>R</a:t>
            </a:r>
            <a:r>
              <a:rPr lang="zh-CN" altLang="en-US" sz="1400" dirty="0"/>
              <a:t>可分解为少于或等于</a:t>
            </a:r>
            <a:r>
              <a:rPr lang="en-US" altLang="zh-CN" sz="1400" dirty="0"/>
              <a:t>n</a:t>
            </a:r>
            <a:r>
              <a:rPr lang="zh-CN" altLang="en-US" sz="1400" dirty="0"/>
              <a:t>个子关系，使每个事务存取的数据对应一个关系。</a:t>
            </a:r>
          </a:p>
        </p:txBody>
      </p:sp>
      <p:pic>
        <p:nvPicPr>
          <p:cNvPr id="7" name="图片 6">
            <a:extLst>
              <a:ext uri="{FF2B5EF4-FFF2-40B4-BE49-F238E27FC236}">
                <a16:creationId xmlns:a16="http://schemas.microsoft.com/office/drawing/2014/main" id="{7E2B71D7-940D-4157-B48C-4C3875225554}"/>
              </a:ext>
            </a:extLst>
          </p:cNvPr>
          <p:cNvPicPr>
            <a:picLocks noChangeAspect="1"/>
          </p:cNvPicPr>
          <p:nvPr/>
        </p:nvPicPr>
        <p:blipFill>
          <a:blip r:embed="rId3"/>
          <a:stretch>
            <a:fillRect/>
          </a:stretch>
        </p:blipFill>
        <p:spPr>
          <a:xfrm>
            <a:off x="29691" y="1623431"/>
            <a:ext cx="4546253" cy="2111929"/>
          </a:xfrm>
          <a:prstGeom prst="rect">
            <a:avLst/>
          </a:prstGeo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CDD74-CF55-4746-9CB7-CF84E9658FF2}"/>
              </a:ext>
            </a:extLst>
          </p:cNvPr>
          <p:cNvSpPr>
            <a:spLocks noGrp="1"/>
          </p:cNvSpPr>
          <p:nvPr>
            <p:ph type="title"/>
          </p:nvPr>
        </p:nvSpPr>
        <p:spPr/>
        <p:txBody>
          <a:bodyPr/>
          <a:lstStyle/>
          <a:p>
            <a:r>
              <a:rPr lang="zh-CN" altLang="en-US" dirty="0">
                <a:highlight>
                  <a:srgbClr val="FFFF00"/>
                </a:highlight>
              </a:rPr>
              <a:t>水平分解方法</a:t>
            </a:r>
          </a:p>
        </p:txBody>
      </p:sp>
      <p:pic>
        <p:nvPicPr>
          <p:cNvPr id="6" name="图片 5">
            <a:extLst>
              <a:ext uri="{FF2B5EF4-FFF2-40B4-BE49-F238E27FC236}">
                <a16:creationId xmlns:a16="http://schemas.microsoft.com/office/drawing/2014/main" id="{140A0DED-0BCE-456E-87B7-E14EC2654BF8}"/>
              </a:ext>
            </a:extLst>
          </p:cNvPr>
          <p:cNvPicPr>
            <a:picLocks noChangeAspect="1"/>
          </p:cNvPicPr>
          <p:nvPr/>
        </p:nvPicPr>
        <p:blipFill>
          <a:blip r:embed="rId2"/>
          <a:stretch>
            <a:fillRect/>
          </a:stretch>
        </p:blipFill>
        <p:spPr>
          <a:xfrm>
            <a:off x="0" y="1398201"/>
            <a:ext cx="4926612" cy="3187491"/>
          </a:xfrm>
          <a:prstGeom prst="rect">
            <a:avLst/>
          </a:prstGeom>
        </p:spPr>
      </p:pic>
      <p:pic>
        <p:nvPicPr>
          <p:cNvPr id="9" name="图片 8">
            <a:extLst>
              <a:ext uri="{FF2B5EF4-FFF2-40B4-BE49-F238E27FC236}">
                <a16:creationId xmlns:a16="http://schemas.microsoft.com/office/drawing/2014/main" id="{ACC48B7B-DB34-4B8F-B434-44DD2BC3BA87}"/>
              </a:ext>
            </a:extLst>
          </p:cNvPr>
          <p:cNvPicPr>
            <a:picLocks noChangeAspect="1"/>
          </p:cNvPicPr>
          <p:nvPr/>
        </p:nvPicPr>
        <p:blipFill>
          <a:blip r:embed="rId3"/>
          <a:stretch>
            <a:fillRect/>
          </a:stretch>
        </p:blipFill>
        <p:spPr>
          <a:xfrm>
            <a:off x="4902911" y="1398201"/>
            <a:ext cx="5257089" cy="3096345"/>
          </a:xfrm>
          <a:prstGeom prst="rect">
            <a:avLst/>
          </a:prstGeom>
        </p:spPr>
      </p:pic>
      <p:sp>
        <p:nvSpPr>
          <p:cNvPr id="10" name="矩形 9">
            <a:extLst>
              <a:ext uri="{FF2B5EF4-FFF2-40B4-BE49-F238E27FC236}">
                <a16:creationId xmlns:a16="http://schemas.microsoft.com/office/drawing/2014/main" id="{203B6365-4510-496C-8599-32D81054418D}"/>
              </a:ext>
            </a:extLst>
          </p:cNvPr>
          <p:cNvSpPr/>
          <p:nvPr/>
        </p:nvSpPr>
        <p:spPr>
          <a:xfrm>
            <a:off x="5944096" y="4657700"/>
            <a:ext cx="3456384" cy="7831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4D4D4D"/>
                </a:solidFill>
                <a:latin typeface="微软雅黑" panose="020B0503020204020204" pitchFamily="34" charset="-122"/>
                <a:ea typeface="微软雅黑" panose="020B0503020204020204" pitchFamily="34" charset="-122"/>
              </a:rPr>
              <a:t>优势：非常适合范围查找</a:t>
            </a:r>
            <a:endParaRPr lang="en-US" altLang="zh-CN" sz="1600" b="1" dirty="0">
              <a:solidFill>
                <a:srgbClr val="4D4D4D"/>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solidFill>
                  <a:srgbClr val="4D4D4D"/>
                </a:solidFill>
                <a:latin typeface="微软雅黑" panose="020B0503020204020204" pitchFamily="34" charset="-122"/>
                <a:ea typeface="微软雅黑" panose="020B0503020204020204" pitchFamily="34" charset="-122"/>
              </a:rPr>
              <a:t>弊端：随机读写能力偏弱</a:t>
            </a:r>
            <a:endParaRPr lang="zh-CN" altLang="en-US" sz="16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E41FEB49-01C9-4E9A-9A09-B866113FE431}"/>
              </a:ext>
            </a:extLst>
          </p:cNvPr>
          <p:cNvSpPr/>
          <p:nvPr/>
        </p:nvSpPr>
        <p:spPr>
          <a:xfrm>
            <a:off x="6736184" y="769269"/>
            <a:ext cx="162095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范围分片</a:t>
            </a:r>
            <a:endParaRPr lang="zh-CN" altLang="en-US" sz="28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98337CC-C440-4EB7-9380-6E54700B2E8B}"/>
              </a:ext>
            </a:extLst>
          </p:cNvPr>
          <p:cNvSpPr/>
          <p:nvPr/>
        </p:nvSpPr>
        <p:spPr>
          <a:xfrm>
            <a:off x="2055664" y="799087"/>
            <a:ext cx="1620957"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哈希分片</a:t>
            </a:r>
            <a:endParaRPr lang="zh-CN" altLang="en-US" sz="28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BCF5448C-3784-4B1A-AAEF-E364E282A476}"/>
              </a:ext>
            </a:extLst>
          </p:cNvPr>
          <p:cNvSpPr/>
          <p:nvPr/>
        </p:nvSpPr>
        <p:spPr>
          <a:xfrm>
            <a:off x="540334" y="4692898"/>
            <a:ext cx="4392488" cy="7831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4D4D4D"/>
                </a:solidFill>
                <a:latin typeface="微软雅黑" panose="020B0503020204020204" pitchFamily="34" charset="-122"/>
                <a:ea typeface="微软雅黑" panose="020B0503020204020204" pitchFamily="34" charset="-122"/>
              </a:rPr>
              <a:t>优势：适合</a:t>
            </a:r>
            <a:r>
              <a:rPr lang="zh-CN" altLang="en-US" sz="1600" b="1" dirty="0">
                <a:solidFill>
                  <a:srgbClr val="4D4D4D"/>
                </a:solidFill>
                <a:highlight>
                  <a:srgbClr val="FFFF00"/>
                </a:highlight>
                <a:latin typeface="微软雅黑" panose="020B0503020204020204" pitchFamily="34" charset="-122"/>
                <a:ea typeface="微软雅黑" panose="020B0503020204020204" pitchFamily="34" charset="-122"/>
              </a:rPr>
              <a:t>随机读写</a:t>
            </a:r>
            <a:r>
              <a:rPr lang="zh-CN" altLang="en-US" sz="1600" b="1" dirty="0">
                <a:solidFill>
                  <a:srgbClr val="4D4D4D"/>
                </a:solidFill>
                <a:latin typeface="微软雅黑" panose="020B0503020204020204" pitchFamily="34" charset="-122"/>
                <a:ea typeface="微软雅黑" panose="020B0503020204020204" pitchFamily="34" charset="-122"/>
              </a:rPr>
              <a:t>，能够分散系统负载</a:t>
            </a:r>
            <a:endParaRPr lang="en-US" altLang="zh-CN" sz="1600" b="1" dirty="0">
              <a:solidFill>
                <a:srgbClr val="4D4D4D"/>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solidFill>
                  <a:srgbClr val="4D4D4D"/>
                </a:solidFill>
                <a:latin typeface="微软雅黑" panose="020B0503020204020204" pitchFamily="34" charset="-122"/>
                <a:ea typeface="微软雅黑" panose="020B0503020204020204" pitchFamily="34" charset="-122"/>
              </a:rPr>
              <a:t>弊端：</a:t>
            </a:r>
            <a:r>
              <a:rPr lang="zh-CN" altLang="en-US" sz="1600" b="1" dirty="0">
                <a:solidFill>
                  <a:srgbClr val="4D4D4D"/>
                </a:solidFill>
                <a:highlight>
                  <a:srgbClr val="FFFF00"/>
                </a:highlight>
                <a:latin typeface="微软雅黑" panose="020B0503020204020204" pitchFamily="34" charset="-122"/>
                <a:ea typeface="微软雅黑" panose="020B0503020204020204" pitchFamily="34" charset="-122"/>
              </a:rPr>
              <a:t>不利于范围扫描</a:t>
            </a:r>
            <a:r>
              <a:rPr lang="zh-CN" altLang="en-US" sz="1600" b="1" dirty="0">
                <a:solidFill>
                  <a:srgbClr val="4D4D4D"/>
                </a:solidFill>
                <a:latin typeface="微软雅黑" panose="020B0503020204020204" pitchFamily="34" charset="-122"/>
                <a:ea typeface="微软雅黑" panose="020B0503020204020204" pitchFamily="34" charset="-122"/>
              </a:rPr>
              <a:t>、查询这样的操作</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273353"/>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462683FC-1E30-4723-80A7-97B6F3AF3553}"/>
              </a:ext>
            </a:extLst>
          </p:cNvPr>
          <p:cNvSpPr/>
          <p:nvPr/>
        </p:nvSpPr>
        <p:spPr>
          <a:xfrm>
            <a:off x="766975" y="913284"/>
            <a:ext cx="4998358" cy="4801716"/>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sz="1800"/>
          </a:p>
        </p:txBody>
      </p:sp>
      <p:sp>
        <p:nvSpPr>
          <p:cNvPr id="2" name="矩形 1">
            <a:extLst>
              <a:ext uri="{FF2B5EF4-FFF2-40B4-BE49-F238E27FC236}">
                <a16:creationId xmlns:a16="http://schemas.microsoft.com/office/drawing/2014/main" id="{52527CF0-2147-4E84-A248-2853FB8E9DBF}"/>
              </a:ext>
            </a:extLst>
          </p:cNvPr>
          <p:cNvSpPr/>
          <p:nvPr/>
        </p:nvSpPr>
        <p:spPr>
          <a:xfrm>
            <a:off x="5836769" y="916515"/>
            <a:ext cx="4323231" cy="479848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sz="1800"/>
          </a:p>
        </p:txBody>
      </p:sp>
      <p:sp>
        <p:nvSpPr>
          <p:cNvPr id="13314" name="Rectangle 2">
            <a:extLst>
              <a:ext uri="{FF2B5EF4-FFF2-40B4-BE49-F238E27FC236}">
                <a16:creationId xmlns:a16="http://schemas.microsoft.com/office/drawing/2014/main" id="{0A85819B-E59E-44D2-AC83-4FF610E8CB3F}"/>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数据库设计的特点</a:t>
            </a:r>
          </a:p>
        </p:txBody>
      </p:sp>
      <p:sp>
        <p:nvSpPr>
          <p:cNvPr id="400387" name="Rectangle 3">
            <a:extLst>
              <a:ext uri="{FF2B5EF4-FFF2-40B4-BE49-F238E27FC236}">
                <a16:creationId xmlns:a16="http://schemas.microsoft.com/office/drawing/2014/main" id="{5D62832B-0A11-4FF9-998E-7C206F5ABEE8}"/>
              </a:ext>
            </a:extLst>
          </p:cNvPr>
          <p:cNvSpPr>
            <a:spLocks noGrp="1" noChangeArrowheads="1"/>
          </p:cNvSpPr>
          <p:nvPr>
            <p:ph sz="quarter" idx="10"/>
          </p:nvPr>
        </p:nvSpPr>
        <p:spPr>
          <a:xfrm>
            <a:off x="1106551" y="1275581"/>
            <a:ext cx="4427909" cy="336040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2000" dirty="0">
                <a:solidFill>
                  <a:schemeClr val="tx1"/>
                </a:solidFill>
              </a:rPr>
              <a:t>数据库建设的基本规律</a:t>
            </a:r>
          </a:p>
          <a:p>
            <a:pPr marL="627063" lvl="1" indent="-269875" defTabSz="1014227" eaLnBrk="1" hangingPunct="1">
              <a:lnSpc>
                <a:spcPct val="130000"/>
              </a:lnSpc>
              <a:buSzPct val="60000"/>
              <a:buFont typeface="Wingdings" panose="05000000000000000000" pitchFamily="2" charset="2"/>
              <a:buChar char="n"/>
              <a:defRPr/>
            </a:pPr>
            <a:r>
              <a:rPr lang="zh-CN" altLang="en-US" sz="1600" dirty="0"/>
              <a:t>三分技术，七分管理，十二分基础数据</a:t>
            </a:r>
          </a:p>
          <a:p>
            <a:pPr marL="627063" lvl="1" indent="-269875" defTabSz="1014227" eaLnBrk="1" hangingPunct="1">
              <a:lnSpc>
                <a:spcPct val="130000"/>
              </a:lnSpc>
              <a:buSzPct val="60000"/>
              <a:buFont typeface="Wingdings" panose="05000000000000000000" pitchFamily="2" charset="2"/>
              <a:buChar char="n"/>
              <a:defRPr/>
            </a:pPr>
            <a:r>
              <a:rPr lang="zh-CN" altLang="en-US" sz="1600" dirty="0"/>
              <a:t>基础数据：数据的收集、整理、组织和不断更新</a:t>
            </a:r>
          </a:p>
          <a:p>
            <a:pPr marL="380996" indent="-380996" defTabSz="1014227" eaLnBrk="1" hangingPunct="1">
              <a:lnSpc>
                <a:spcPct val="130000"/>
              </a:lnSpc>
              <a:buClr>
                <a:schemeClr val="tx1"/>
              </a:buClr>
              <a:defRPr/>
            </a:pPr>
            <a:r>
              <a:rPr lang="zh-CN" altLang="en-US" sz="2000" dirty="0">
                <a:solidFill>
                  <a:schemeClr val="tx1"/>
                </a:solidFill>
              </a:rPr>
              <a:t>结构设计和行为设计相结合</a:t>
            </a:r>
          </a:p>
          <a:p>
            <a:pPr marL="627063" lvl="1" indent="-269875" defTabSz="1014227" eaLnBrk="1" hangingPunct="1">
              <a:lnSpc>
                <a:spcPct val="130000"/>
              </a:lnSpc>
              <a:buSzPct val="60000"/>
              <a:buFont typeface="Wingdings" panose="05000000000000000000" pitchFamily="2" charset="2"/>
              <a:buChar char="n"/>
              <a:defRPr/>
            </a:pPr>
            <a:r>
              <a:rPr lang="zh-CN" altLang="en-US" sz="1600" dirty="0"/>
              <a:t>结构（数据）设计：设计数据库框架或结构</a:t>
            </a:r>
          </a:p>
          <a:p>
            <a:pPr marL="627063" lvl="1" indent="-269875" defTabSz="1014227" eaLnBrk="1" hangingPunct="1">
              <a:lnSpc>
                <a:spcPct val="130000"/>
              </a:lnSpc>
              <a:buSzPct val="60000"/>
              <a:buFont typeface="Wingdings" panose="05000000000000000000" pitchFamily="2" charset="2"/>
              <a:buChar char="n"/>
              <a:defRPr/>
            </a:pPr>
            <a:r>
              <a:rPr lang="zh-CN" altLang="en-US" sz="1600" dirty="0"/>
              <a:t>行为（处理）设计：设计应用程序事务处理</a:t>
            </a:r>
          </a:p>
        </p:txBody>
      </p:sp>
      <p:sp>
        <p:nvSpPr>
          <p:cNvPr id="5" name="Text Box 5">
            <a:extLst>
              <a:ext uri="{FF2B5EF4-FFF2-40B4-BE49-F238E27FC236}">
                <a16:creationId xmlns:a16="http://schemas.microsoft.com/office/drawing/2014/main" id="{C9637348-C34A-4C33-BF7D-2120DBCF40B1}"/>
              </a:ext>
            </a:extLst>
          </p:cNvPr>
          <p:cNvSpPr txBox="1">
            <a:spLocks noChangeArrowheads="1"/>
          </p:cNvSpPr>
          <p:nvPr/>
        </p:nvSpPr>
        <p:spPr bwMode="auto">
          <a:xfrm>
            <a:off x="7220569" y="1057300"/>
            <a:ext cx="15970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lnSpc>
                <a:spcPct val="120000"/>
              </a:lnSpc>
              <a:buSzPct val="60000"/>
              <a:buBlip>
                <a:blip r:embed="rId2"/>
              </a:buBlip>
              <a:defRPr sz="2800">
                <a:solidFill>
                  <a:schemeClr val="tx1"/>
                </a:solidFill>
                <a:latin typeface="Arial" pitchFamily="34" charset="0"/>
                <a:ea typeface="华文细黑" pitchFamily="2" charset="-122"/>
              </a:defRPr>
            </a:lvl1pPr>
            <a:lvl2pPr marL="742950" indent="-285750" algn="l"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gn="l" eaLnBrk="0" hangingPunct="0">
              <a:lnSpc>
                <a:spcPct val="120000"/>
              </a:lnSpc>
              <a:buChar char="•"/>
              <a:defRPr sz="2000">
                <a:solidFill>
                  <a:schemeClr val="tx1"/>
                </a:solidFill>
                <a:latin typeface="Arial" pitchFamily="34" charset="0"/>
                <a:ea typeface="宋体" pitchFamily="2" charset="-122"/>
              </a:defRPr>
            </a:lvl3pPr>
            <a:lvl4pPr marL="1600200" indent="-228600" algn="l" eaLnBrk="0" hangingPunct="0">
              <a:buChar char="–"/>
              <a:defRPr sz="2000">
                <a:solidFill>
                  <a:schemeClr val="tx1"/>
                </a:solidFill>
                <a:latin typeface="Arial" pitchFamily="34" charset="0"/>
                <a:ea typeface="宋体" pitchFamily="2" charset="-122"/>
              </a:defRPr>
            </a:lvl4pPr>
            <a:lvl5pPr marL="2057400" indent="-228600" algn="l"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lnSpc>
                <a:spcPct val="80000"/>
              </a:lnSpc>
              <a:buSzTx/>
              <a:buFontTx/>
              <a:buNone/>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现实世界</a:t>
            </a:r>
          </a:p>
        </p:txBody>
      </p:sp>
      <p:sp>
        <p:nvSpPr>
          <p:cNvPr id="6" name="Text Box 6">
            <a:extLst>
              <a:ext uri="{FF2B5EF4-FFF2-40B4-BE49-F238E27FC236}">
                <a16:creationId xmlns:a16="http://schemas.microsoft.com/office/drawing/2014/main" id="{9075FB3E-B2E9-4D6B-9626-BB9B62161438}"/>
              </a:ext>
            </a:extLst>
          </p:cNvPr>
          <p:cNvSpPr txBox="1">
            <a:spLocks noChangeArrowheads="1"/>
          </p:cNvSpPr>
          <p:nvPr/>
        </p:nvSpPr>
        <p:spPr bwMode="auto">
          <a:xfrm>
            <a:off x="6372660" y="2631975"/>
            <a:ext cx="1467035" cy="395288"/>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lnSpc>
                <a:spcPct val="80000"/>
              </a:lnSpc>
              <a:buSzTx/>
              <a:buFontTx/>
              <a:buNone/>
              <a:defRPr sz="1600" b="0">
                <a:solidFill>
                  <a:schemeClr val="bg1"/>
                </a:solidFill>
                <a:latin typeface="微软雅黑" panose="020B0503020204020204" pitchFamily="34" charset="-122"/>
                <a:ea typeface="微软雅黑" panose="020B0503020204020204" pitchFamily="34" charset="-122"/>
              </a:defRPr>
            </a:lvl1pPr>
            <a:lvl2pPr marL="742950" indent="-28575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nSpc>
                <a:spcPct val="120000"/>
              </a:lnSpc>
              <a:buChar char="•"/>
              <a:defRPr sz="2000">
                <a:solidFill>
                  <a:schemeClr val="tx1"/>
                </a:solidFill>
                <a:latin typeface="Arial" pitchFamily="34" charset="0"/>
                <a:ea typeface="宋体" pitchFamily="2" charset="-122"/>
              </a:defRPr>
            </a:lvl3pPr>
            <a:lvl4pPr marL="1600200" indent="-228600">
              <a:buChar char="–"/>
              <a:defRPr sz="2000">
                <a:solidFill>
                  <a:schemeClr val="tx1"/>
                </a:solidFill>
                <a:latin typeface="Arial" pitchFamily="34" charset="0"/>
                <a:ea typeface="宋体" pitchFamily="2" charset="-122"/>
              </a:defRPr>
            </a:lvl4pPr>
            <a:lvl5pPr marL="2057400" indent="-22860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lang="zh-CN" altLang="en-US" dirty="0"/>
              <a:t>概念设计</a:t>
            </a:r>
          </a:p>
        </p:txBody>
      </p:sp>
      <p:sp>
        <p:nvSpPr>
          <p:cNvPr id="7" name="Text Box 7">
            <a:extLst>
              <a:ext uri="{FF2B5EF4-FFF2-40B4-BE49-F238E27FC236}">
                <a16:creationId xmlns:a16="http://schemas.microsoft.com/office/drawing/2014/main" id="{899E9D77-CCCA-4E86-8F9E-C056446B69C7}"/>
              </a:ext>
            </a:extLst>
          </p:cNvPr>
          <p:cNvSpPr txBox="1">
            <a:spLocks noChangeArrowheads="1"/>
          </p:cNvSpPr>
          <p:nvPr/>
        </p:nvSpPr>
        <p:spPr bwMode="auto">
          <a:xfrm>
            <a:off x="6372660" y="4449663"/>
            <a:ext cx="1467035" cy="395287"/>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lnSpc>
                <a:spcPct val="80000"/>
              </a:lnSpc>
              <a:buSzTx/>
              <a:buFontTx/>
              <a:buNone/>
              <a:defRPr sz="1600" b="0">
                <a:solidFill>
                  <a:schemeClr val="bg1"/>
                </a:solidFill>
                <a:latin typeface="微软雅黑" panose="020B0503020204020204" pitchFamily="34" charset="-122"/>
                <a:ea typeface="微软雅黑" panose="020B0503020204020204" pitchFamily="34" charset="-122"/>
              </a:defRPr>
            </a:lvl1pPr>
            <a:lvl2pPr marL="742950" indent="-28575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nSpc>
                <a:spcPct val="120000"/>
              </a:lnSpc>
              <a:buChar char="•"/>
              <a:defRPr sz="2000">
                <a:solidFill>
                  <a:schemeClr val="tx1"/>
                </a:solidFill>
                <a:latin typeface="Arial" pitchFamily="34" charset="0"/>
                <a:ea typeface="宋体" pitchFamily="2" charset="-122"/>
              </a:defRPr>
            </a:lvl3pPr>
            <a:lvl4pPr marL="1600200" indent="-228600">
              <a:buChar char="–"/>
              <a:defRPr sz="2000">
                <a:solidFill>
                  <a:schemeClr val="tx1"/>
                </a:solidFill>
                <a:latin typeface="Arial" pitchFamily="34" charset="0"/>
                <a:ea typeface="宋体" pitchFamily="2" charset="-122"/>
              </a:defRPr>
            </a:lvl4pPr>
            <a:lvl5pPr marL="2057400" indent="-22860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lang="zh-CN" altLang="en-US"/>
              <a:t>子模式设计</a:t>
            </a:r>
          </a:p>
        </p:txBody>
      </p:sp>
      <p:sp>
        <p:nvSpPr>
          <p:cNvPr id="8" name="Text Box 8">
            <a:extLst>
              <a:ext uri="{FF2B5EF4-FFF2-40B4-BE49-F238E27FC236}">
                <a16:creationId xmlns:a16="http://schemas.microsoft.com/office/drawing/2014/main" id="{41B9FD7D-DD3B-4586-AD2D-6C2B0C5909B4}"/>
              </a:ext>
            </a:extLst>
          </p:cNvPr>
          <p:cNvSpPr txBox="1">
            <a:spLocks noChangeArrowheads="1"/>
          </p:cNvSpPr>
          <p:nvPr/>
        </p:nvSpPr>
        <p:spPr bwMode="auto">
          <a:xfrm>
            <a:off x="6372660" y="3844825"/>
            <a:ext cx="1467035" cy="396875"/>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lnSpc>
                <a:spcPct val="80000"/>
              </a:lnSpc>
              <a:buSzTx/>
              <a:buFontTx/>
              <a:buNone/>
              <a:defRPr sz="1600" b="0">
                <a:solidFill>
                  <a:schemeClr val="bg1"/>
                </a:solidFill>
                <a:latin typeface="微软雅黑" panose="020B0503020204020204" pitchFamily="34" charset="-122"/>
                <a:ea typeface="微软雅黑" panose="020B0503020204020204" pitchFamily="34" charset="-122"/>
              </a:defRPr>
            </a:lvl1pPr>
            <a:lvl2pPr marL="742950" indent="-28575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nSpc>
                <a:spcPct val="120000"/>
              </a:lnSpc>
              <a:buChar char="•"/>
              <a:defRPr sz="2000">
                <a:solidFill>
                  <a:schemeClr val="tx1"/>
                </a:solidFill>
                <a:latin typeface="Arial" pitchFamily="34" charset="0"/>
                <a:ea typeface="宋体" pitchFamily="2" charset="-122"/>
              </a:defRPr>
            </a:lvl3pPr>
            <a:lvl4pPr marL="1600200" indent="-228600">
              <a:buChar char="–"/>
              <a:defRPr sz="2000">
                <a:solidFill>
                  <a:schemeClr val="tx1"/>
                </a:solidFill>
                <a:latin typeface="Arial" pitchFamily="34" charset="0"/>
                <a:ea typeface="宋体" pitchFamily="2" charset="-122"/>
              </a:defRPr>
            </a:lvl4pPr>
            <a:lvl5pPr marL="2057400" indent="-22860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lang="zh-CN" altLang="en-US" dirty="0"/>
              <a:t>物理设计</a:t>
            </a:r>
          </a:p>
        </p:txBody>
      </p:sp>
      <p:sp>
        <p:nvSpPr>
          <p:cNvPr id="9" name="Text Box 9">
            <a:extLst>
              <a:ext uri="{FF2B5EF4-FFF2-40B4-BE49-F238E27FC236}">
                <a16:creationId xmlns:a16="http://schemas.microsoft.com/office/drawing/2014/main" id="{185DEE1F-AA03-4B17-BF9F-98E4AB61D35A}"/>
              </a:ext>
            </a:extLst>
          </p:cNvPr>
          <p:cNvSpPr txBox="1">
            <a:spLocks noChangeArrowheads="1"/>
          </p:cNvSpPr>
          <p:nvPr/>
        </p:nvSpPr>
        <p:spPr bwMode="auto">
          <a:xfrm>
            <a:off x="6372660" y="3239988"/>
            <a:ext cx="1467035" cy="396875"/>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lnSpc>
                <a:spcPct val="80000"/>
              </a:lnSpc>
              <a:buSzTx/>
              <a:buFontTx/>
              <a:buNone/>
              <a:defRPr sz="1600" b="0">
                <a:solidFill>
                  <a:schemeClr val="bg1"/>
                </a:solidFill>
                <a:latin typeface="微软雅黑" panose="020B0503020204020204" pitchFamily="34" charset="-122"/>
                <a:ea typeface="微软雅黑" panose="020B0503020204020204" pitchFamily="34" charset="-122"/>
              </a:defRPr>
            </a:lvl1pPr>
            <a:lvl2pPr marL="742950" indent="-28575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nSpc>
                <a:spcPct val="120000"/>
              </a:lnSpc>
              <a:buChar char="•"/>
              <a:defRPr sz="2000">
                <a:solidFill>
                  <a:schemeClr val="tx1"/>
                </a:solidFill>
                <a:latin typeface="Arial" pitchFamily="34" charset="0"/>
                <a:ea typeface="宋体" pitchFamily="2" charset="-122"/>
              </a:defRPr>
            </a:lvl3pPr>
            <a:lvl4pPr marL="1600200" indent="-228600">
              <a:buChar char="–"/>
              <a:defRPr sz="2000">
                <a:solidFill>
                  <a:schemeClr val="tx1"/>
                </a:solidFill>
                <a:latin typeface="Arial" pitchFamily="34" charset="0"/>
                <a:ea typeface="宋体" pitchFamily="2" charset="-122"/>
              </a:defRPr>
            </a:lvl4pPr>
            <a:lvl5pPr marL="2057400" indent="-22860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lang="zh-CN" altLang="en-US" dirty="0"/>
              <a:t>逻辑设计</a:t>
            </a:r>
          </a:p>
        </p:txBody>
      </p:sp>
      <p:sp>
        <p:nvSpPr>
          <p:cNvPr id="10" name="Text Box 10">
            <a:extLst>
              <a:ext uri="{FF2B5EF4-FFF2-40B4-BE49-F238E27FC236}">
                <a16:creationId xmlns:a16="http://schemas.microsoft.com/office/drawing/2014/main" id="{83ACB534-0CE2-41C5-B597-6628D96EC181}"/>
              </a:ext>
            </a:extLst>
          </p:cNvPr>
          <p:cNvSpPr txBox="1">
            <a:spLocks noChangeArrowheads="1"/>
          </p:cNvSpPr>
          <p:nvPr/>
        </p:nvSpPr>
        <p:spPr bwMode="auto">
          <a:xfrm>
            <a:off x="6372660" y="5054500"/>
            <a:ext cx="1467035" cy="395288"/>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lnSpc>
                <a:spcPct val="80000"/>
              </a:lnSpc>
              <a:buSzTx/>
              <a:buFontTx/>
              <a:buNone/>
              <a:defRPr sz="1600" b="0">
                <a:solidFill>
                  <a:schemeClr val="bg1"/>
                </a:solidFill>
                <a:latin typeface="微软雅黑" panose="020B0503020204020204" pitchFamily="34" charset="-122"/>
                <a:ea typeface="微软雅黑" panose="020B0503020204020204" pitchFamily="34" charset="-122"/>
              </a:defRPr>
            </a:lvl1pPr>
            <a:lvl2pPr marL="742950" indent="-28575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nSpc>
                <a:spcPct val="120000"/>
              </a:lnSpc>
              <a:buChar char="•"/>
              <a:defRPr sz="2000">
                <a:solidFill>
                  <a:schemeClr val="tx1"/>
                </a:solidFill>
                <a:latin typeface="Arial" pitchFamily="34" charset="0"/>
                <a:ea typeface="宋体" pitchFamily="2" charset="-122"/>
              </a:defRPr>
            </a:lvl3pPr>
            <a:lvl4pPr marL="1600200" indent="-228600">
              <a:buChar char="–"/>
              <a:defRPr sz="2000">
                <a:solidFill>
                  <a:schemeClr val="tx1"/>
                </a:solidFill>
                <a:latin typeface="Arial" pitchFamily="34" charset="0"/>
                <a:ea typeface="宋体" pitchFamily="2" charset="-122"/>
              </a:defRPr>
            </a:lvl4pPr>
            <a:lvl5pPr marL="2057400" indent="-22860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lang="zh-CN" altLang="en-US" dirty="0"/>
              <a:t>建立数据库</a:t>
            </a:r>
          </a:p>
        </p:txBody>
      </p:sp>
      <p:sp>
        <p:nvSpPr>
          <p:cNvPr id="11" name="Text Box 11">
            <a:extLst>
              <a:ext uri="{FF2B5EF4-FFF2-40B4-BE49-F238E27FC236}">
                <a16:creationId xmlns:a16="http://schemas.microsoft.com/office/drawing/2014/main" id="{AE6CD29C-0489-431D-A7F0-5C7F5FD7C734}"/>
              </a:ext>
            </a:extLst>
          </p:cNvPr>
          <p:cNvSpPr txBox="1">
            <a:spLocks noChangeArrowheads="1"/>
          </p:cNvSpPr>
          <p:nvPr/>
        </p:nvSpPr>
        <p:spPr bwMode="auto">
          <a:xfrm>
            <a:off x="6372660" y="2030313"/>
            <a:ext cx="1467035" cy="395287"/>
          </a:xfrm>
          <a:prstGeom prst="rect">
            <a:avLst/>
          </a:prstGeom>
          <a:solidFill>
            <a:schemeClr val="accent6">
              <a:lumMod val="75000"/>
            </a:schemeClr>
          </a:soli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b="0" dirty="0">
                <a:solidFill>
                  <a:schemeClr val="bg1"/>
                </a:solidFill>
              </a:rPr>
              <a:t>数据分析</a:t>
            </a:r>
          </a:p>
        </p:txBody>
      </p:sp>
      <p:sp>
        <p:nvSpPr>
          <p:cNvPr id="12" name="Text Box 12">
            <a:extLst>
              <a:ext uri="{FF2B5EF4-FFF2-40B4-BE49-F238E27FC236}">
                <a16:creationId xmlns:a16="http://schemas.microsoft.com/office/drawing/2014/main" id="{D0C4C37B-6CB7-4872-A0A0-494EB183D13E}"/>
              </a:ext>
            </a:extLst>
          </p:cNvPr>
          <p:cNvSpPr txBox="1">
            <a:spLocks noChangeArrowheads="1"/>
          </p:cNvSpPr>
          <p:nvPr/>
        </p:nvSpPr>
        <p:spPr bwMode="auto">
          <a:xfrm>
            <a:off x="8187358" y="2030313"/>
            <a:ext cx="1467036" cy="395287"/>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lvl1pPr algn="l" eaLnBrk="0" hangingPunct="0">
              <a:lnSpc>
                <a:spcPct val="120000"/>
              </a:lnSpc>
              <a:buSzPct val="60000"/>
              <a:buBlip>
                <a:blip r:embed="rId2"/>
              </a:buBlip>
              <a:defRPr sz="2800">
                <a:solidFill>
                  <a:schemeClr val="tx1"/>
                </a:solidFill>
                <a:latin typeface="Arial" pitchFamily="34" charset="0"/>
                <a:ea typeface="华文细黑" pitchFamily="2" charset="-122"/>
              </a:defRPr>
            </a:lvl1pPr>
            <a:lvl2pPr marL="742950" indent="-285750" algn="l"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gn="l" eaLnBrk="0" hangingPunct="0">
              <a:lnSpc>
                <a:spcPct val="120000"/>
              </a:lnSpc>
              <a:buChar char="•"/>
              <a:defRPr sz="2000">
                <a:solidFill>
                  <a:schemeClr val="tx1"/>
                </a:solidFill>
                <a:latin typeface="Arial" pitchFamily="34" charset="0"/>
                <a:ea typeface="宋体" pitchFamily="2" charset="-122"/>
              </a:defRPr>
            </a:lvl3pPr>
            <a:lvl4pPr marL="1600200" indent="-228600" algn="l" eaLnBrk="0" hangingPunct="0">
              <a:buChar char="–"/>
              <a:defRPr sz="2000">
                <a:solidFill>
                  <a:schemeClr val="tx1"/>
                </a:solidFill>
                <a:latin typeface="Arial" pitchFamily="34" charset="0"/>
                <a:ea typeface="宋体" pitchFamily="2" charset="-122"/>
              </a:defRPr>
            </a:lvl4pPr>
            <a:lvl5pPr marL="2057400" indent="-228600" algn="l"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lnSpc>
                <a:spcPct val="80000"/>
              </a:lnSpc>
              <a:buSzTx/>
              <a:buFontTx/>
              <a:buNone/>
              <a:defRPr/>
            </a:pPr>
            <a:r>
              <a:rPr lang="zh-CN" altLang="en-US" sz="1600">
                <a:solidFill>
                  <a:schemeClr val="bg1"/>
                </a:solidFill>
                <a:latin typeface="微软雅黑" panose="020B0503020204020204" pitchFamily="34" charset="-122"/>
                <a:ea typeface="微软雅黑" panose="020B0503020204020204" pitchFamily="34" charset="-122"/>
              </a:rPr>
              <a:t>功能分析</a:t>
            </a:r>
          </a:p>
        </p:txBody>
      </p:sp>
      <p:sp>
        <p:nvSpPr>
          <p:cNvPr id="13" name="Text Box 13">
            <a:extLst>
              <a:ext uri="{FF2B5EF4-FFF2-40B4-BE49-F238E27FC236}">
                <a16:creationId xmlns:a16="http://schemas.microsoft.com/office/drawing/2014/main" id="{DFCE3F8D-EE42-4312-A475-E0754614861C}"/>
              </a:ext>
            </a:extLst>
          </p:cNvPr>
          <p:cNvSpPr txBox="1">
            <a:spLocks noChangeArrowheads="1"/>
          </p:cNvSpPr>
          <p:nvPr/>
        </p:nvSpPr>
        <p:spPr bwMode="auto">
          <a:xfrm>
            <a:off x="8187357" y="2631975"/>
            <a:ext cx="706438" cy="395288"/>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sz="1400" b="0" dirty="0">
                <a:solidFill>
                  <a:schemeClr val="bg1"/>
                </a:solidFill>
              </a:rPr>
              <a:t>功能</a:t>
            </a:r>
            <a:endParaRPr lang="en-US" altLang="zh-CN" sz="1400" b="0" dirty="0">
              <a:solidFill>
                <a:schemeClr val="bg1"/>
              </a:solidFill>
            </a:endParaRPr>
          </a:p>
          <a:p>
            <a:pPr>
              <a:defRPr/>
            </a:pPr>
            <a:r>
              <a:rPr lang="zh-CN" altLang="en-US" sz="1400" b="0" dirty="0">
                <a:solidFill>
                  <a:schemeClr val="bg1"/>
                </a:solidFill>
              </a:rPr>
              <a:t>模型</a:t>
            </a:r>
          </a:p>
        </p:txBody>
      </p:sp>
      <p:sp>
        <p:nvSpPr>
          <p:cNvPr id="14" name="Text Box 14">
            <a:extLst>
              <a:ext uri="{FF2B5EF4-FFF2-40B4-BE49-F238E27FC236}">
                <a16:creationId xmlns:a16="http://schemas.microsoft.com/office/drawing/2014/main" id="{57CA617D-A753-4CBC-8235-08CADE8F3428}"/>
              </a:ext>
            </a:extLst>
          </p:cNvPr>
          <p:cNvSpPr txBox="1">
            <a:spLocks noChangeArrowheads="1"/>
          </p:cNvSpPr>
          <p:nvPr/>
        </p:nvSpPr>
        <p:spPr bwMode="auto">
          <a:xfrm>
            <a:off x="8955707" y="2639912"/>
            <a:ext cx="700496" cy="395288"/>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sz="1400" b="0" dirty="0">
                <a:solidFill>
                  <a:schemeClr val="bg1"/>
                </a:solidFill>
              </a:rPr>
              <a:t>功能</a:t>
            </a:r>
            <a:endParaRPr lang="en-US" altLang="zh-CN" sz="1400" b="0" dirty="0">
              <a:solidFill>
                <a:schemeClr val="bg1"/>
              </a:solidFill>
            </a:endParaRPr>
          </a:p>
          <a:p>
            <a:pPr>
              <a:defRPr/>
            </a:pPr>
            <a:r>
              <a:rPr lang="zh-CN" altLang="en-US" sz="1400" b="0" dirty="0">
                <a:solidFill>
                  <a:schemeClr val="bg1"/>
                </a:solidFill>
              </a:rPr>
              <a:t>说明</a:t>
            </a:r>
          </a:p>
        </p:txBody>
      </p:sp>
      <p:sp>
        <p:nvSpPr>
          <p:cNvPr id="15" name="Text Box 15">
            <a:extLst>
              <a:ext uri="{FF2B5EF4-FFF2-40B4-BE49-F238E27FC236}">
                <a16:creationId xmlns:a16="http://schemas.microsoft.com/office/drawing/2014/main" id="{E3A88716-BB8D-42F4-9AAF-4AFDF27583DC}"/>
              </a:ext>
            </a:extLst>
          </p:cNvPr>
          <p:cNvSpPr txBox="1">
            <a:spLocks noChangeArrowheads="1"/>
          </p:cNvSpPr>
          <p:nvPr/>
        </p:nvSpPr>
        <p:spPr bwMode="auto">
          <a:xfrm>
            <a:off x="8187358" y="3239988"/>
            <a:ext cx="1467036" cy="396875"/>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b="0">
                <a:solidFill>
                  <a:schemeClr val="bg1"/>
                </a:solidFill>
              </a:rPr>
              <a:t>事务设计</a:t>
            </a:r>
          </a:p>
        </p:txBody>
      </p:sp>
      <p:sp>
        <p:nvSpPr>
          <p:cNvPr id="16" name="Text Box 16">
            <a:extLst>
              <a:ext uri="{FF2B5EF4-FFF2-40B4-BE49-F238E27FC236}">
                <a16:creationId xmlns:a16="http://schemas.microsoft.com/office/drawing/2014/main" id="{4008F0F7-E7AF-49F0-A814-BE0498DDDD6A}"/>
              </a:ext>
            </a:extLst>
          </p:cNvPr>
          <p:cNvSpPr txBox="1">
            <a:spLocks noChangeArrowheads="1"/>
          </p:cNvSpPr>
          <p:nvPr/>
        </p:nvSpPr>
        <p:spPr bwMode="auto">
          <a:xfrm>
            <a:off x="8187358" y="3844825"/>
            <a:ext cx="1467036" cy="396875"/>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b="0">
                <a:solidFill>
                  <a:schemeClr val="bg1"/>
                </a:solidFill>
              </a:rPr>
              <a:t>程序说明</a:t>
            </a:r>
          </a:p>
        </p:txBody>
      </p:sp>
      <p:sp>
        <p:nvSpPr>
          <p:cNvPr id="17" name="Text Box 17">
            <a:extLst>
              <a:ext uri="{FF2B5EF4-FFF2-40B4-BE49-F238E27FC236}">
                <a16:creationId xmlns:a16="http://schemas.microsoft.com/office/drawing/2014/main" id="{B03A280F-DE77-4D9E-A186-7A6890F6A52F}"/>
              </a:ext>
            </a:extLst>
          </p:cNvPr>
          <p:cNvSpPr txBox="1">
            <a:spLocks noChangeArrowheads="1"/>
          </p:cNvSpPr>
          <p:nvPr/>
        </p:nvSpPr>
        <p:spPr bwMode="auto">
          <a:xfrm>
            <a:off x="8201646" y="4449663"/>
            <a:ext cx="1454556" cy="395287"/>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b="0">
                <a:solidFill>
                  <a:schemeClr val="bg1"/>
                </a:solidFill>
              </a:rPr>
              <a:t>应用程序设计</a:t>
            </a:r>
          </a:p>
        </p:txBody>
      </p:sp>
      <p:sp>
        <p:nvSpPr>
          <p:cNvPr id="18" name="Text Box 18">
            <a:extLst>
              <a:ext uri="{FF2B5EF4-FFF2-40B4-BE49-F238E27FC236}">
                <a16:creationId xmlns:a16="http://schemas.microsoft.com/office/drawing/2014/main" id="{E8871BD1-0BA6-4ACD-97B5-35E37800C541}"/>
              </a:ext>
            </a:extLst>
          </p:cNvPr>
          <p:cNvSpPr txBox="1">
            <a:spLocks noChangeArrowheads="1"/>
          </p:cNvSpPr>
          <p:nvPr/>
        </p:nvSpPr>
        <p:spPr bwMode="auto">
          <a:xfrm>
            <a:off x="8193707" y="5054500"/>
            <a:ext cx="1454557" cy="395288"/>
          </a:xfrm>
          <a:prstGeom prst="rect">
            <a:avLst/>
          </a:prstGeom>
          <a:solidFill>
            <a:srgbClr val="00B050"/>
          </a:solidFill>
          <a:ln>
            <a:noFill/>
            <a:headEnd/>
            <a:tailEn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chor="ctr"/>
          <a:lstStyle>
            <a:defPPr>
              <a:defRPr lang="zh-CN"/>
            </a:defPPr>
            <a:lvl1pPr algn="ctr" eaLnBrk="0" hangingPunct="0">
              <a:lnSpc>
                <a:spcPct val="80000"/>
              </a:lnSpc>
              <a:buSzTx/>
              <a:buFontTx/>
              <a:buNone/>
              <a:defRPr sz="1600" b="1">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eaLnBrk="0" hangingPunct="0">
              <a:lnSpc>
                <a:spcPct val="120000"/>
              </a:lnSpc>
              <a:buChar char="•"/>
              <a:defRPr sz="2000">
                <a:solidFill>
                  <a:schemeClr val="tx1"/>
                </a:solidFill>
                <a:latin typeface="Arial" pitchFamily="34" charset="0"/>
                <a:ea typeface="宋体" pitchFamily="2" charset="-122"/>
              </a:defRPr>
            </a:lvl3pPr>
            <a:lvl4pPr marL="1600200" indent="-228600" eaLnBrk="0" hangingPunct="0">
              <a:buChar char="–"/>
              <a:defRPr sz="2000">
                <a:solidFill>
                  <a:schemeClr val="tx1"/>
                </a:solidFill>
                <a:latin typeface="Arial" pitchFamily="34" charset="0"/>
                <a:ea typeface="宋体" pitchFamily="2" charset="-122"/>
              </a:defRPr>
            </a:lvl4pPr>
            <a:lvl5pPr marL="2057400" indent="-228600"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defRPr/>
            </a:pPr>
            <a:r>
              <a:rPr lang="zh-CN" altLang="en-US" b="0">
                <a:solidFill>
                  <a:schemeClr val="bg1"/>
                </a:solidFill>
              </a:rPr>
              <a:t>程序编码调试</a:t>
            </a:r>
          </a:p>
        </p:txBody>
      </p:sp>
      <p:sp>
        <p:nvSpPr>
          <p:cNvPr id="19" name="Line 19">
            <a:extLst>
              <a:ext uri="{FF2B5EF4-FFF2-40B4-BE49-F238E27FC236}">
                <a16:creationId xmlns:a16="http://schemas.microsoft.com/office/drawing/2014/main" id="{3BE67065-C60C-4C67-8DBF-93CA2AABF58C}"/>
              </a:ext>
            </a:extLst>
          </p:cNvPr>
          <p:cNvSpPr>
            <a:spLocks noChangeShapeType="1"/>
          </p:cNvSpPr>
          <p:nvPr/>
        </p:nvSpPr>
        <p:spPr bwMode="auto">
          <a:xfrm flipH="1">
            <a:off x="7086559" y="1411188"/>
            <a:ext cx="861086" cy="619125"/>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defRPr/>
            </a:pPr>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Line 20">
            <a:extLst>
              <a:ext uri="{FF2B5EF4-FFF2-40B4-BE49-F238E27FC236}">
                <a16:creationId xmlns:a16="http://schemas.microsoft.com/office/drawing/2014/main" id="{47795F2F-D5B3-4B4A-821A-92A98624C23A}"/>
              </a:ext>
            </a:extLst>
          </p:cNvPr>
          <p:cNvSpPr>
            <a:spLocks noChangeShapeType="1"/>
          </p:cNvSpPr>
          <p:nvPr/>
        </p:nvSpPr>
        <p:spPr bwMode="auto">
          <a:xfrm>
            <a:off x="7078459" y="2385913"/>
            <a:ext cx="0" cy="246062"/>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Line 21">
            <a:extLst>
              <a:ext uri="{FF2B5EF4-FFF2-40B4-BE49-F238E27FC236}">
                <a16:creationId xmlns:a16="http://schemas.microsoft.com/office/drawing/2014/main" id="{36650B65-627B-4A40-99CB-1FFEC2F9559A}"/>
              </a:ext>
            </a:extLst>
          </p:cNvPr>
          <p:cNvSpPr>
            <a:spLocks noChangeShapeType="1"/>
          </p:cNvSpPr>
          <p:nvPr/>
        </p:nvSpPr>
        <p:spPr bwMode="auto">
          <a:xfrm flipH="1">
            <a:off x="7059409" y="2998688"/>
            <a:ext cx="0" cy="238125"/>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Line 22">
            <a:extLst>
              <a:ext uri="{FF2B5EF4-FFF2-40B4-BE49-F238E27FC236}">
                <a16:creationId xmlns:a16="http://schemas.microsoft.com/office/drawing/2014/main" id="{C2E7C19E-2467-4542-AD39-C77091D6E064}"/>
              </a:ext>
            </a:extLst>
          </p:cNvPr>
          <p:cNvSpPr>
            <a:spLocks noChangeShapeType="1"/>
          </p:cNvSpPr>
          <p:nvPr/>
        </p:nvSpPr>
        <p:spPr bwMode="auto">
          <a:xfrm>
            <a:off x="7045122" y="3609875"/>
            <a:ext cx="0" cy="230188"/>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Line 23">
            <a:extLst>
              <a:ext uri="{FF2B5EF4-FFF2-40B4-BE49-F238E27FC236}">
                <a16:creationId xmlns:a16="http://schemas.microsoft.com/office/drawing/2014/main" id="{5FCB88E2-D5C1-4E2C-A989-6C121EAE071E}"/>
              </a:ext>
            </a:extLst>
          </p:cNvPr>
          <p:cNvSpPr>
            <a:spLocks noChangeShapeType="1"/>
          </p:cNvSpPr>
          <p:nvPr/>
        </p:nvSpPr>
        <p:spPr bwMode="auto">
          <a:xfrm>
            <a:off x="7045122" y="4217888"/>
            <a:ext cx="0" cy="228600"/>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Line 24">
            <a:extLst>
              <a:ext uri="{FF2B5EF4-FFF2-40B4-BE49-F238E27FC236}">
                <a16:creationId xmlns:a16="http://schemas.microsoft.com/office/drawing/2014/main" id="{8936BB8D-B119-4A6C-82A5-E8F9188B1EA8}"/>
              </a:ext>
            </a:extLst>
          </p:cNvPr>
          <p:cNvSpPr>
            <a:spLocks noChangeShapeType="1"/>
          </p:cNvSpPr>
          <p:nvPr/>
        </p:nvSpPr>
        <p:spPr bwMode="auto">
          <a:xfrm>
            <a:off x="7059409" y="4819550"/>
            <a:ext cx="0" cy="247650"/>
          </a:xfrm>
          <a:prstGeom prst="line">
            <a:avLst/>
          </a:prstGeom>
          <a:ln w="12700">
            <a:headEnd/>
            <a:tailEnd type="stealth" w="sm" len="sm"/>
          </a:ln>
        </p:spPr>
        <p:style>
          <a:lnRef idx="1">
            <a:schemeClr val="accent6"/>
          </a:lnRef>
          <a:fillRef idx="0">
            <a:schemeClr val="accent6"/>
          </a:fillRef>
          <a:effectRef idx="0">
            <a:schemeClr val="accent6"/>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Line 25">
            <a:extLst>
              <a:ext uri="{FF2B5EF4-FFF2-40B4-BE49-F238E27FC236}">
                <a16:creationId xmlns:a16="http://schemas.microsoft.com/office/drawing/2014/main" id="{54295416-0FB7-4114-9BD4-68367BBD1065}"/>
              </a:ext>
            </a:extLst>
          </p:cNvPr>
          <p:cNvSpPr>
            <a:spLocks noChangeShapeType="1"/>
          </p:cNvSpPr>
          <p:nvPr/>
        </p:nvSpPr>
        <p:spPr bwMode="auto">
          <a:xfrm>
            <a:off x="8019083" y="1411188"/>
            <a:ext cx="798506" cy="604043"/>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defRPr/>
            </a:pPr>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Line 26">
            <a:extLst>
              <a:ext uri="{FF2B5EF4-FFF2-40B4-BE49-F238E27FC236}">
                <a16:creationId xmlns:a16="http://schemas.microsoft.com/office/drawing/2014/main" id="{C778B5AD-BF38-409B-A060-674E7AF432DF}"/>
              </a:ext>
            </a:extLst>
          </p:cNvPr>
          <p:cNvSpPr>
            <a:spLocks noChangeShapeType="1"/>
          </p:cNvSpPr>
          <p:nvPr/>
        </p:nvSpPr>
        <p:spPr bwMode="auto">
          <a:xfrm flipH="1">
            <a:off x="8506374" y="2416270"/>
            <a:ext cx="273050" cy="215705"/>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Line 27">
            <a:extLst>
              <a:ext uri="{FF2B5EF4-FFF2-40B4-BE49-F238E27FC236}">
                <a16:creationId xmlns:a16="http://schemas.microsoft.com/office/drawing/2014/main" id="{CA91DDD2-7ED9-4C61-85D7-7B6F4C9858E0}"/>
              </a:ext>
            </a:extLst>
          </p:cNvPr>
          <p:cNvSpPr>
            <a:spLocks noChangeShapeType="1"/>
          </p:cNvSpPr>
          <p:nvPr/>
        </p:nvSpPr>
        <p:spPr bwMode="auto">
          <a:xfrm>
            <a:off x="9019137" y="2416270"/>
            <a:ext cx="273050" cy="220662"/>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Line 28">
            <a:extLst>
              <a:ext uri="{FF2B5EF4-FFF2-40B4-BE49-F238E27FC236}">
                <a16:creationId xmlns:a16="http://schemas.microsoft.com/office/drawing/2014/main" id="{6402F126-6E65-441B-A3F7-655CA1E8D8C3}"/>
              </a:ext>
            </a:extLst>
          </p:cNvPr>
          <p:cNvSpPr>
            <a:spLocks noChangeShapeType="1"/>
          </p:cNvSpPr>
          <p:nvPr/>
        </p:nvSpPr>
        <p:spPr bwMode="auto">
          <a:xfrm>
            <a:off x="8465726" y="3034406"/>
            <a:ext cx="330200" cy="190500"/>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Line 29">
            <a:extLst>
              <a:ext uri="{FF2B5EF4-FFF2-40B4-BE49-F238E27FC236}">
                <a16:creationId xmlns:a16="http://schemas.microsoft.com/office/drawing/2014/main" id="{B0A1FC15-E21A-46CF-B049-F9A62F670428}"/>
              </a:ext>
            </a:extLst>
          </p:cNvPr>
          <p:cNvSpPr>
            <a:spLocks noChangeShapeType="1"/>
          </p:cNvSpPr>
          <p:nvPr/>
        </p:nvSpPr>
        <p:spPr bwMode="auto">
          <a:xfrm flipH="1">
            <a:off x="9015409" y="3035992"/>
            <a:ext cx="315913" cy="215900"/>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Line 30">
            <a:extLst>
              <a:ext uri="{FF2B5EF4-FFF2-40B4-BE49-F238E27FC236}">
                <a16:creationId xmlns:a16="http://schemas.microsoft.com/office/drawing/2014/main" id="{B00E7FAA-3CCC-439C-A49E-163419F3D9F1}"/>
              </a:ext>
            </a:extLst>
          </p:cNvPr>
          <p:cNvSpPr>
            <a:spLocks noChangeShapeType="1"/>
          </p:cNvSpPr>
          <p:nvPr/>
        </p:nvSpPr>
        <p:spPr bwMode="auto">
          <a:xfrm>
            <a:off x="8877374" y="3594000"/>
            <a:ext cx="0" cy="247650"/>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Line 31">
            <a:extLst>
              <a:ext uri="{FF2B5EF4-FFF2-40B4-BE49-F238E27FC236}">
                <a16:creationId xmlns:a16="http://schemas.microsoft.com/office/drawing/2014/main" id="{E793C642-6A95-45BF-A10A-DEB2E11BF1FD}"/>
              </a:ext>
            </a:extLst>
          </p:cNvPr>
          <p:cNvSpPr>
            <a:spLocks noChangeShapeType="1"/>
          </p:cNvSpPr>
          <p:nvPr/>
        </p:nvSpPr>
        <p:spPr bwMode="auto">
          <a:xfrm>
            <a:off x="8880549" y="4202013"/>
            <a:ext cx="0" cy="244475"/>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Line 32">
            <a:extLst>
              <a:ext uri="{FF2B5EF4-FFF2-40B4-BE49-F238E27FC236}">
                <a16:creationId xmlns:a16="http://schemas.microsoft.com/office/drawing/2014/main" id="{5B377462-7B82-45D4-85BC-F28D29CAAEDA}"/>
              </a:ext>
            </a:extLst>
          </p:cNvPr>
          <p:cNvSpPr>
            <a:spLocks noChangeShapeType="1"/>
          </p:cNvSpPr>
          <p:nvPr/>
        </p:nvSpPr>
        <p:spPr bwMode="auto">
          <a:xfrm>
            <a:off x="8896424" y="4819550"/>
            <a:ext cx="0" cy="247650"/>
          </a:xfrm>
          <a:prstGeom prst="line">
            <a:avLst/>
          </a:prstGeom>
          <a:ln w="12700">
            <a:headEnd/>
            <a:tailEnd type="stealth" w="sm" len="sm"/>
          </a:ln>
        </p:spPr>
        <p:style>
          <a:lnRef idx="1">
            <a:schemeClr val="accent1"/>
          </a:lnRef>
          <a:fillRef idx="0">
            <a:schemeClr val="accent1"/>
          </a:fillRef>
          <a:effectRef idx="0">
            <a:schemeClr val="accent1"/>
          </a:effectRef>
          <a:fontRef idx="minor">
            <a:schemeClr val="tx1"/>
          </a:fontRef>
        </p:style>
        <p:txBody>
          <a:bodyPr/>
          <a:lstStyle/>
          <a:p>
            <a:pPr eaLnBrk="1" hangingPunct="1"/>
            <a:endParaRPr lang="zh-CN" altLang="en-US" sz="3556">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D026377-CCE7-4555-B09A-6C71B85ECE2A}"/>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zh-CN" altLang="en-US" dirty="0">
                <a:highlight>
                  <a:srgbClr val="FFFF00"/>
                </a:highlight>
              </a:rPr>
              <a:t>大表的垂直分解</a:t>
            </a:r>
            <a:endParaRPr dirty="0">
              <a:highlight>
                <a:srgbClr val="FFFF00"/>
              </a:highlight>
            </a:endParaRPr>
          </a:p>
        </p:txBody>
      </p:sp>
      <p:sp>
        <p:nvSpPr>
          <p:cNvPr id="609283" name="Rectangle 3">
            <a:extLst>
              <a:ext uri="{FF2B5EF4-FFF2-40B4-BE49-F238E27FC236}">
                <a16:creationId xmlns:a16="http://schemas.microsoft.com/office/drawing/2014/main" id="{ED512A53-7154-4620-9B6F-E8D5EA7CEF95}"/>
              </a:ext>
            </a:extLst>
          </p:cNvPr>
          <p:cNvSpPr>
            <a:spLocks noGrp="1" noChangeArrowheads="1"/>
          </p:cNvSpPr>
          <p:nvPr>
            <p:ph sz="quarter" idx="10"/>
          </p:nvPr>
        </p:nvSpPr>
        <p:spPr>
          <a:xfrm>
            <a:off x="687388" y="769938"/>
            <a:ext cx="9001125" cy="201305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把关系模式属性分解为子关系模式</a:t>
            </a:r>
          </a:p>
          <a:p>
            <a:pPr marL="380996" indent="-380996" defTabSz="1014227" eaLnBrk="1" hangingPunct="1">
              <a:lnSpc>
                <a:spcPct val="130000"/>
              </a:lnSpc>
              <a:defRPr/>
            </a:pPr>
            <a:r>
              <a:rPr lang="zh-CN" altLang="en-US" dirty="0">
                <a:solidFill>
                  <a:schemeClr val="tx1"/>
                </a:solidFill>
              </a:rPr>
              <a:t>分解的原则：经常在一起使用的</a:t>
            </a:r>
            <a:r>
              <a:rPr lang="zh-CN" altLang="en-US" dirty="0">
                <a:solidFill>
                  <a:schemeClr val="tx1"/>
                </a:solidFill>
                <a:highlight>
                  <a:srgbClr val="FFFF00"/>
                </a:highlight>
              </a:rPr>
              <a:t>属性分解出来形成一个子关系模式</a:t>
            </a:r>
            <a:endParaRPr lang="en-US" altLang="zh-CN" dirty="0">
              <a:solidFill>
                <a:schemeClr val="tx1"/>
              </a:solidFill>
              <a:highlight>
                <a:srgbClr val="FFFF00"/>
              </a:highlight>
            </a:endParaRPr>
          </a:p>
          <a:p>
            <a:pPr marL="380996" indent="-380996" defTabSz="1014227" eaLnBrk="1" hangingPunct="1">
              <a:lnSpc>
                <a:spcPct val="130000"/>
              </a:lnSpc>
              <a:defRPr/>
            </a:pPr>
            <a:r>
              <a:rPr lang="zh-CN" altLang="en-US" dirty="0">
                <a:solidFill>
                  <a:schemeClr val="tx1"/>
                </a:solidFill>
              </a:rPr>
              <a:t>优点：可以提高某些事务的效率</a:t>
            </a:r>
          </a:p>
          <a:p>
            <a:pPr marL="380996" indent="-380996" defTabSz="1014227" eaLnBrk="1" hangingPunct="1">
              <a:lnSpc>
                <a:spcPct val="130000"/>
              </a:lnSpc>
              <a:defRPr/>
            </a:pPr>
            <a:r>
              <a:rPr lang="zh-CN" altLang="en-US" dirty="0">
                <a:solidFill>
                  <a:schemeClr val="tx1"/>
                </a:solidFill>
              </a:rPr>
              <a:t>缺点：可能使另一些事务不得不执行连接操作，从而降低了效率</a:t>
            </a:r>
          </a:p>
        </p:txBody>
      </p:sp>
      <p:graphicFrame>
        <p:nvGraphicFramePr>
          <p:cNvPr id="5" name="表格 4">
            <a:extLst>
              <a:ext uri="{FF2B5EF4-FFF2-40B4-BE49-F238E27FC236}">
                <a16:creationId xmlns:a16="http://schemas.microsoft.com/office/drawing/2014/main" id="{2C120EB7-8423-476B-9C37-EC2DB16D3AC2}"/>
              </a:ext>
            </a:extLst>
          </p:cNvPr>
          <p:cNvGraphicFramePr>
            <a:graphicFrameLocks noGrp="1"/>
          </p:cNvGraphicFramePr>
          <p:nvPr>
            <p:extLst>
              <p:ext uri="{D42A27DB-BD31-4B8C-83A1-F6EECF244321}">
                <p14:modId xmlns:p14="http://schemas.microsoft.com/office/powerpoint/2010/main" val="3339805264"/>
              </p:ext>
            </p:extLst>
          </p:nvPr>
        </p:nvGraphicFramePr>
        <p:xfrm>
          <a:off x="1447774" y="3200464"/>
          <a:ext cx="7952706" cy="731520"/>
        </p:xfrm>
        <a:graphic>
          <a:graphicData uri="http://schemas.openxmlformats.org/drawingml/2006/table">
            <a:tbl>
              <a:tblPr firstRow="1" bandRow="1">
                <a:tableStyleId>{E8034E78-7F5D-4C2E-B375-FC64B27BC917}</a:tableStyleId>
              </a:tblPr>
              <a:tblGrid>
                <a:gridCol w="1132454">
                  <a:extLst>
                    <a:ext uri="{9D8B030D-6E8A-4147-A177-3AD203B41FA5}">
                      <a16:colId xmlns:a16="http://schemas.microsoft.com/office/drawing/2014/main" val="20001"/>
                    </a:ext>
                  </a:extLst>
                </a:gridCol>
                <a:gridCol w="953369">
                  <a:extLst>
                    <a:ext uri="{9D8B030D-6E8A-4147-A177-3AD203B41FA5}">
                      <a16:colId xmlns:a16="http://schemas.microsoft.com/office/drawing/2014/main" val="20002"/>
                    </a:ext>
                  </a:extLst>
                </a:gridCol>
                <a:gridCol w="1100041">
                  <a:extLst>
                    <a:ext uri="{9D8B030D-6E8A-4147-A177-3AD203B41FA5}">
                      <a16:colId xmlns:a16="http://schemas.microsoft.com/office/drawing/2014/main" val="2901587319"/>
                    </a:ext>
                  </a:extLst>
                </a:gridCol>
                <a:gridCol w="1100041">
                  <a:extLst>
                    <a:ext uri="{9D8B030D-6E8A-4147-A177-3AD203B41FA5}">
                      <a16:colId xmlns:a16="http://schemas.microsoft.com/office/drawing/2014/main" val="1610957637"/>
                    </a:ext>
                  </a:extLst>
                </a:gridCol>
                <a:gridCol w="953369">
                  <a:extLst>
                    <a:ext uri="{9D8B030D-6E8A-4147-A177-3AD203B41FA5}">
                      <a16:colId xmlns:a16="http://schemas.microsoft.com/office/drawing/2014/main" val="140216546"/>
                    </a:ext>
                  </a:extLst>
                </a:gridCol>
                <a:gridCol w="1320049">
                  <a:extLst>
                    <a:ext uri="{9D8B030D-6E8A-4147-A177-3AD203B41FA5}">
                      <a16:colId xmlns:a16="http://schemas.microsoft.com/office/drawing/2014/main" val="990020682"/>
                    </a:ext>
                  </a:extLst>
                </a:gridCol>
                <a:gridCol w="1393383">
                  <a:extLst>
                    <a:ext uri="{9D8B030D-6E8A-4147-A177-3AD203B41FA5}">
                      <a16:colId xmlns:a16="http://schemas.microsoft.com/office/drawing/2014/main" val="2390190008"/>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姓名</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SName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学院</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SDept</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专业</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SMajor</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年级</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SGrade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简介</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introduction</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头像</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Profile Picture</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dirty="0">
                          <a:solidFill>
                            <a:schemeClr val="tx1"/>
                          </a:solidFill>
                          <a:latin typeface="微软雅黑" panose="020B0503020204020204" pitchFamily="34" charset="-122"/>
                          <a:ea typeface="微软雅黑" panose="020B0503020204020204" pitchFamily="34" charset="-122"/>
                        </a:rPr>
                        <a:t>202201034567</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张三</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计算机学院</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网络工程</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dirty="0">
                          <a:solidFill>
                            <a:schemeClr val="tx1"/>
                          </a:solidFill>
                          <a:latin typeface="微软雅黑" panose="020B0503020204020204" pitchFamily="34" charset="-122"/>
                          <a:ea typeface="微软雅黑" panose="020B0503020204020204" pitchFamily="34" charset="-122"/>
                        </a:rPr>
                        <a:t>2022</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大文本数据</a:t>
                      </a:r>
                      <a:r>
                        <a:rPr lang="en-US" altLang="zh-CN" sz="900" dirty="0">
                          <a:solidFill>
                            <a:schemeClr val="tx1"/>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图像</a:t>
                      </a:r>
                      <a:r>
                        <a:rPr lang="en-US" altLang="zh-CN" sz="900" dirty="0">
                          <a:solidFill>
                            <a:schemeClr val="tx1"/>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微软雅黑" panose="020B0503020204020204" pitchFamily="34" charset="-122"/>
                          <a:ea typeface="微软雅黑" panose="020B0503020204020204" pitchFamily="34" charset="-122"/>
                        </a:rPr>
                        <a:t>202101034568</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李四</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建筑学院</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风景园林</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dirty="0">
                          <a:solidFill>
                            <a:srgbClr val="000000"/>
                          </a:solidFill>
                          <a:latin typeface="微软雅黑" panose="020B0503020204020204" pitchFamily="34" charset="-122"/>
                          <a:ea typeface="微软雅黑" panose="020B0503020204020204" pitchFamily="34" charset="-122"/>
                        </a:rPr>
                        <a:t>2021</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zh-CN" altLang="en-US" sz="900" dirty="0">
                          <a:solidFill>
                            <a:schemeClr val="tx1"/>
                          </a:solidFill>
                          <a:latin typeface="微软雅黑" panose="020B0503020204020204" pitchFamily="34" charset="-122"/>
                          <a:ea typeface="微软雅黑" panose="020B0503020204020204" pitchFamily="34" charset="-122"/>
                        </a:rPr>
                        <a:t>大文本数据</a:t>
                      </a:r>
                      <a:r>
                        <a:rPr lang="en-US" altLang="zh-CN" sz="900" dirty="0">
                          <a:solidFill>
                            <a:srgbClr val="000000"/>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图像</a:t>
                      </a:r>
                      <a:r>
                        <a:rPr lang="en-US" altLang="zh-CN" sz="900" dirty="0">
                          <a:solidFill>
                            <a:srgbClr val="000000"/>
                          </a:solidFill>
                          <a:latin typeface="微软雅黑" panose="020B0503020204020204" pitchFamily="34" charset="-122"/>
                          <a:ea typeface="微软雅黑" panose="020B0503020204020204" pitchFamily="34" charset="-122"/>
                        </a:rPr>
                        <a:t>…</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aphicFrame>
        <p:nvGraphicFramePr>
          <p:cNvPr id="6" name="表格 5">
            <a:extLst>
              <a:ext uri="{FF2B5EF4-FFF2-40B4-BE49-F238E27FC236}">
                <a16:creationId xmlns:a16="http://schemas.microsoft.com/office/drawing/2014/main" id="{4D8DF0B2-1DBB-4E89-9157-EEB374A7454B}"/>
              </a:ext>
            </a:extLst>
          </p:cNvPr>
          <p:cNvGraphicFramePr>
            <a:graphicFrameLocks noGrp="1"/>
          </p:cNvGraphicFramePr>
          <p:nvPr>
            <p:extLst>
              <p:ext uri="{D42A27DB-BD31-4B8C-83A1-F6EECF244321}">
                <p14:modId xmlns:p14="http://schemas.microsoft.com/office/powerpoint/2010/main" val="4008965037"/>
              </p:ext>
            </p:extLst>
          </p:nvPr>
        </p:nvGraphicFramePr>
        <p:xfrm>
          <a:off x="655684" y="4574336"/>
          <a:ext cx="5112568" cy="731520"/>
        </p:xfrm>
        <a:graphic>
          <a:graphicData uri="http://schemas.openxmlformats.org/drawingml/2006/table">
            <a:tbl>
              <a:tblPr firstRow="1" bandRow="1">
                <a:tableStyleId>{E8034E78-7F5D-4C2E-B375-FC64B27BC917}</a:tableStyleId>
              </a:tblPr>
              <a:tblGrid>
                <a:gridCol w="1080122">
                  <a:extLst>
                    <a:ext uri="{9D8B030D-6E8A-4147-A177-3AD203B41FA5}">
                      <a16:colId xmlns:a16="http://schemas.microsoft.com/office/drawing/2014/main" val="20001"/>
                    </a:ext>
                  </a:extLst>
                </a:gridCol>
                <a:gridCol w="925694">
                  <a:extLst>
                    <a:ext uri="{9D8B030D-6E8A-4147-A177-3AD203B41FA5}">
                      <a16:colId xmlns:a16="http://schemas.microsoft.com/office/drawing/2014/main" val="20002"/>
                    </a:ext>
                  </a:extLst>
                </a:gridCol>
                <a:gridCol w="1035584">
                  <a:extLst>
                    <a:ext uri="{9D8B030D-6E8A-4147-A177-3AD203B41FA5}">
                      <a16:colId xmlns:a16="http://schemas.microsoft.com/office/drawing/2014/main" val="2901587319"/>
                    </a:ext>
                  </a:extLst>
                </a:gridCol>
                <a:gridCol w="1035584">
                  <a:extLst>
                    <a:ext uri="{9D8B030D-6E8A-4147-A177-3AD203B41FA5}">
                      <a16:colId xmlns:a16="http://schemas.microsoft.com/office/drawing/2014/main" val="1610957637"/>
                    </a:ext>
                  </a:extLst>
                </a:gridCol>
                <a:gridCol w="1035584">
                  <a:extLst>
                    <a:ext uri="{9D8B030D-6E8A-4147-A177-3AD203B41FA5}">
                      <a16:colId xmlns:a16="http://schemas.microsoft.com/office/drawing/2014/main" val="140216546"/>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姓名</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SName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学院</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SDept</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专业</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SMajor</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年级</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SGrade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202201034567</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张三</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计算机学院</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网络工程</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kern="1200" dirty="0">
                          <a:solidFill>
                            <a:schemeClr val="tx1"/>
                          </a:solidFill>
                          <a:latin typeface="微软雅黑" panose="020B0503020204020204" pitchFamily="34" charset="-122"/>
                          <a:ea typeface="微软雅黑" panose="020B0503020204020204" pitchFamily="34" charset="-122"/>
                          <a:cs typeface="+mn-cs"/>
                        </a:rPr>
                        <a:t>202101034568</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李四</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建筑学院</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风景园林</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2021</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aphicFrame>
        <p:nvGraphicFramePr>
          <p:cNvPr id="7" name="表格 6">
            <a:extLst>
              <a:ext uri="{FF2B5EF4-FFF2-40B4-BE49-F238E27FC236}">
                <a16:creationId xmlns:a16="http://schemas.microsoft.com/office/drawing/2014/main" id="{DCF121BC-A5AE-4F0A-84EB-AF1010BC603E}"/>
              </a:ext>
            </a:extLst>
          </p:cNvPr>
          <p:cNvGraphicFramePr>
            <a:graphicFrameLocks noGrp="1"/>
          </p:cNvGraphicFramePr>
          <p:nvPr>
            <p:extLst>
              <p:ext uri="{D42A27DB-BD31-4B8C-83A1-F6EECF244321}">
                <p14:modId xmlns:p14="http://schemas.microsoft.com/office/powerpoint/2010/main" val="3744189592"/>
              </p:ext>
            </p:extLst>
          </p:nvPr>
        </p:nvGraphicFramePr>
        <p:xfrm>
          <a:off x="5912269" y="4579302"/>
          <a:ext cx="3776243" cy="731520"/>
        </p:xfrm>
        <a:graphic>
          <a:graphicData uri="http://schemas.openxmlformats.org/drawingml/2006/table">
            <a:tbl>
              <a:tblPr firstRow="1" bandRow="1">
                <a:tableStyleId>{E8034E78-7F5D-4C2E-B375-FC64B27BC917}</a:tableStyleId>
              </a:tblPr>
              <a:tblGrid>
                <a:gridCol w="1111947">
                  <a:extLst>
                    <a:ext uri="{9D8B030D-6E8A-4147-A177-3AD203B41FA5}">
                      <a16:colId xmlns:a16="http://schemas.microsoft.com/office/drawing/2014/main" val="20001"/>
                    </a:ext>
                  </a:extLst>
                </a:gridCol>
                <a:gridCol w="1282009">
                  <a:extLst>
                    <a:ext uri="{9D8B030D-6E8A-4147-A177-3AD203B41FA5}">
                      <a16:colId xmlns:a16="http://schemas.microsoft.com/office/drawing/2014/main" val="990020682"/>
                    </a:ext>
                  </a:extLst>
                </a:gridCol>
                <a:gridCol w="1382287">
                  <a:extLst>
                    <a:ext uri="{9D8B030D-6E8A-4147-A177-3AD203B41FA5}">
                      <a16:colId xmlns:a16="http://schemas.microsoft.com/office/drawing/2014/main" val="2390190008"/>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简介</a:t>
                      </a:r>
                      <a:r>
                        <a:rPr kumimoji="0" lang="en-US" altLang="zh-CN" sz="1000" b="1"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rPr>
                        <a:t>introduction</a:t>
                      </a:r>
                      <a:endParaRPr kumimoji="0" lang="en-US" altLang="zh-CN" sz="1000" b="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头像</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Profile Picture</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202201034567</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大文本数据</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图像</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kern="1200" dirty="0">
                          <a:solidFill>
                            <a:schemeClr val="tx1"/>
                          </a:solidFill>
                          <a:latin typeface="微软雅黑" panose="020B0503020204020204" pitchFamily="34" charset="-122"/>
                          <a:ea typeface="微软雅黑" panose="020B0503020204020204" pitchFamily="34" charset="-122"/>
                          <a:cs typeface="+mn-cs"/>
                        </a:rPr>
                        <a:t>202101034568</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zh-CN" altLang="en-US" sz="900" kern="1200" dirty="0">
                          <a:solidFill>
                            <a:schemeClr val="tx1"/>
                          </a:solidFill>
                          <a:latin typeface="微软雅黑" panose="020B0503020204020204" pitchFamily="34" charset="-122"/>
                          <a:ea typeface="微软雅黑" panose="020B0503020204020204" pitchFamily="34" charset="-122"/>
                          <a:cs typeface="+mn-cs"/>
                        </a:rPr>
                        <a:t>大文本数据</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图像</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sp>
        <p:nvSpPr>
          <p:cNvPr id="8" name="左大括号 7">
            <a:extLst>
              <a:ext uri="{FF2B5EF4-FFF2-40B4-BE49-F238E27FC236}">
                <a16:creationId xmlns:a16="http://schemas.microsoft.com/office/drawing/2014/main" id="{FF27FC18-C9BA-41A4-9357-A3C090E9DAD3}"/>
              </a:ext>
            </a:extLst>
          </p:cNvPr>
          <p:cNvSpPr/>
          <p:nvPr/>
        </p:nvSpPr>
        <p:spPr>
          <a:xfrm rot="5400000">
            <a:off x="5068427" y="3010413"/>
            <a:ext cx="576064" cy="2551782"/>
          </a:xfrm>
          <a:prstGeom prst="leftBrace">
            <a:avLst>
              <a:gd name="adj1" fmla="val 48531"/>
              <a:gd name="adj2" fmla="val 49055"/>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FA32FDC-65A0-42D9-844C-96CEA7968E90}"/>
              </a:ext>
            </a:extLst>
          </p:cNvPr>
          <p:cNvSpPr/>
          <p:nvPr/>
        </p:nvSpPr>
        <p:spPr>
          <a:xfrm>
            <a:off x="4400102" y="2965515"/>
            <a:ext cx="1152128" cy="27659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a:t>
            </a:r>
            <a:r>
              <a:rPr lang="zh-CN" altLang="en-US" sz="1400" dirty="0">
                <a:latin typeface="微软雅黑" panose="020B0503020204020204" pitchFamily="34" charset="-122"/>
                <a:ea typeface="微软雅黑" panose="020B0503020204020204" pitchFamily="34" charset="-122"/>
              </a:rPr>
              <a:t>表</a:t>
            </a:r>
          </a:p>
        </p:txBody>
      </p:sp>
      <p:sp>
        <p:nvSpPr>
          <p:cNvPr id="10" name="矩形 9">
            <a:extLst>
              <a:ext uri="{FF2B5EF4-FFF2-40B4-BE49-F238E27FC236}">
                <a16:creationId xmlns:a16="http://schemas.microsoft.com/office/drawing/2014/main" id="{EB8A0CFC-26A3-40A1-B6E4-2F7DBD87E0CC}"/>
              </a:ext>
            </a:extLst>
          </p:cNvPr>
          <p:cNvSpPr/>
          <p:nvPr/>
        </p:nvSpPr>
        <p:spPr>
          <a:xfrm>
            <a:off x="2059840" y="4329093"/>
            <a:ext cx="1260142" cy="2765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 base</a:t>
            </a:r>
            <a:r>
              <a:rPr lang="zh-CN" altLang="en-US" sz="1400" dirty="0">
                <a:latin typeface="微软雅黑" panose="020B0503020204020204" pitchFamily="34" charset="-122"/>
                <a:ea typeface="微软雅黑" panose="020B0503020204020204" pitchFamily="34" charset="-122"/>
              </a:rPr>
              <a:t>表</a:t>
            </a:r>
          </a:p>
        </p:txBody>
      </p:sp>
      <p:sp>
        <p:nvSpPr>
          <p:cNvPr id="11" name="矩形 10">
            <a:extLst>
              <a:ext uri="{FF2B5EF4-FFF2-40B4-BE49-F238E27FC236}">
                <a16:creationId xmlns:a16="http://schemas.microsoft.com/office/drawing/2014/main" id="{ADE04D58-C7F3-49D6-8AB5-072EC825206A}"/>
              </a:ext>
            </a:extLst>
          </p:cNvPr>
          <p:cNvSpPr/>
          <p:nvPr/>
        </p:nvSpPr>
        <p:spPr>
          <a:xfrm>
            <a:off x="6992390" y="4324719"/>
            <a:ext cx="1260142" cy="276592"/>
          </a:xfrm>
          <a:prstGeom prst="rect">
            <a:avLst/>
          </a:prstGeom>
          <a:solidFill>
            <a:srgbClr val="F46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 info</a:t>
            </a:r>
            <a:r>
              <a:rPr lang="zh-CN" altLang="en-US" sz="1400" dirty="0">
                <a:latin typeface="微软雅黑" panose="020B0503020204020204" pitchFamily="34" charset="-122"/>
                <a:ea typeface="微软雅黑" panose="020B0503020204020204" pitchFamily="34" charset="-122"/>
              </a:rPr>
              <a:t>表</a:t>
            </a: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13B9DF99-7F64-4F4F-9F8B-C3E93F39D0E4}"/>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设计用户子模式</a:t>
            </a:r>
          </a:p>
        </p:txBody>
      </p:sp>
      <p:sp>
        <p:nvSpPr>
          <p:cNvPr id="613379" name="Rectangle 3">
            <a:extLst>
              <a:ext uri="{FF2B5EF4-FFF2-40B4-BE49-F238E27FC236}">
                <a16:creationId xmlns:a16="http://schemas.microsoft.com/office/drawing/2014/main" id="{D34E1BC5-5A93-4F3C-9F11-7F2C825E7552}"/>
              </a:ext>
            </a:extLst>
          </p:cNvPr>
          <p:cNvSpPr>
            <a:spLocks noGrp="1" noChangeArrowheads="1"/>
          </p:cNvSpPr>
          <p:nvPr>
            <p:ph sz="quarter" idx="10"/>
          </p:nvPr>
        </p:nvSpPr>
        <p:spPr>
          <a:xfrm>
            <a:off x="687389" y="769938"/>
            <a:ext cx="4492756" cy="187763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dirty="0">
                <a:solidFill>
                  <a:schemeClr val="tx1"/>
                </a:solidFill>
              </a:rPr>
              <a:t>宿管系统可以通过建立中间表、视图、</a:t>
            </a:r>
            <a:r>
              <a:rPr lang="en-US" altLang="zh-CN" dirty="0">
                <a:solidFill>
                  <a:schemeClr val="tx1"/>
                </a:solidFill>
              </a:rPr>
              <a:t>webservice</a:t>
            </a:r>
            <a:r>
              <a:rPr lang="zh-CN" altLang="en-US" dirty="0">
                <a:solidFill>
                  <a:schemeClr val="tx1"/>
                </a:solidFill>
              </a:rPr>
              <a:t>接口提供给门禁系统</a:t>
            </a:r>
            <a:endParaRPr lang="en-US" altLang="zh-CN" dirty="0">
              <a:solidFill>
                <a:schemeClr val="tx1"/>
              </a:solidFill>
            </a:endParaRPr>
          </a:p>
          <a:p>
            <a:pPr marL="380996" indent="-380996" defTabSz="1014227" eaLnBrk="1" hangingPunct="1">
              <a:lnSpc>
                <a:spcPct val="130000"/>
              </a:lnSpc>
              <a:defRPr/>
            </a:pPr>
            <a:r>
              <a:rPr lang="zh-CN" altLang="en-US" dirty="0">
                <a:solidFill>
                  <a:schemeClr val="tx1"/>
                </a:solidFill>
                <a:highlight>
                  <a:srgbClr val="FFFF00"/>
                </a:highlight>
              </a:rPr>
              <a:t>视图是比较常见的共享数据方式</a:t>
            </a:r>
          </a:p>
        </p:txBody>
      </p:sp>
      <p:sp>
        <p:nvSpPr>
          <p:cNvPr id="4" name="矩形 3">
            <a:extLst>
              <a:ext uri="{FF2B5EF4-FFF2-40B4-BE49-F238E27FC236}">
                <a16:creationId xmlns:a16="http://schemas.microsoft.com/office/drawing/2014/main" id="{C8897A0C-A0E3-427B-8658-4BAFFF9D1FDF}"/>
              </a:ext>
            </a:extLst>
          </p:cNvPr>
          <p:cNvSpPr/>
          <p:nvPr/>
        </p:nvSpPr>
        <p:spPr>
          <a:xfrm>
            <a:off x="3772054" y="3073524"/>
            <a:ext cx="1307946" cy="1993238"/>
          </a:xfrm>
          <a:prstGeom prst="rect">
            <a:avLst/>
          </a:prstGeom>
          <a:solidFill>
            <a:schemeClr val="accent6">
              <a:lumMod val="75000"/>
            </a:schemeClr>
          </a:solidFill>
          <a:ln>
            <a:solidFill>
              <a:schemeClr val="tx1"/>
            </a:solidFill>
          </a:ln>
        </p:spPr>
        <p:txBody>
          <a:bodyPr wrap="square">
            <a:spAutoFit/>
          </a:bodyPr>
          <a:lstStyle/>
          <a:p>
            <a:pPr>
              <a:lnSpc>
                <a:spcPct val="150000"/>
              </a:lnSpc>
            </a:pPr>
            <a:r>
              <a:rPr lang="zh-CN" altLang="en-US" sz="1400" dirty="0">
                <a:solidFill>
                  <a:srgbClr val="4D4D4D"/>
                </a:solidFill>
                <a:latin typeface="微软雅黑" panose="020B0503020204020204" pitchFamily="34" charset="-122"/>
                <a:ea typeface="微软雅黑" panose="020B0503020204020204" pitchFamily="34" charset="-122"/>
              </a:rPr>
              <a:t>学生住宿信息（学号、校区、宿舍楼、房间号，入住开始时间，结束时间）</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720DC5F-9D67-46FA-BDE1-EE8166949763}"/>
              </a:ext>
            </a:extLst>
          </p:cNvPr>
          <p:cNvPicPr>
            <a:picLocks noChangeAspect="1"/>
          </p:cNvPicPr>
          <p:nvPr/>
        </p:nvPicPr>
        <p:blipFill>
          <a:blip r:embed="rId2"/>
          <a:stretch>
            <a:fillRect/>
          </a:stretch>
        </p:blipFill>
        <p:spPr>
          <a:xfrm>
            <a:off x="5568323" y="879184"/>
            <a:ext cx="4576445" cy="4835816"/>
          </a:xfrm>
          <a:prstGeom prst="rect">
            <a:avLst/>
          </a:prstGeom>
        </p:spPr>
      </p:pic>
      <p:sp>
        <p:nvSpPr>
          <p:cNvPr id="5" name="左大括号 4">
            <a:extLst>
              <a:ext uri="{FF2B5EF4-FFF2-40B4-BE49-F238E27FC236}">
                <a16:creationId xmlns:a16="http://schemas.microsoft.com/office/drawing/2014/main" id="{A6743CE6-5565-46AC-B6B9-7B209B8B35FB}"/>
              </a:ext>
            </a:extLst>
          </p:cNvPr>
          <p:cNvSpPr/>
          <p:nvPr/>
        </p:nvSpPr>
        <p:spPr>
          <a:xfrm>
            <a:off x="5180145" y="2341951"/>
            <a:ext cx="288033" cy="3024336"/>
          </a:xfrm>
          <a:prstGeom prst="leftBrace">
            <a:avLst>
              <a:gd name="adj1" fmla="val 58918"/>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A156EA5-F028-4689-B9D6-E2237D0B9D28}"/>
              </a:ext>
            </a:extLst>
          </p:cNvPr>
          <p:cNvSpPr/>
          <p:nvPr/>
        </p:nvSpPr>
        <p:spPr>
          <a:xfrm>
            <a:off x="719138" y="3067432"/>
            <a:ext cx="3055704" cy="1993237"/>
          </a:xfrm>
          <a:prstGeom prst="rect">
            <a:avLst/>
          </a:prstGeom>
          <a:noFill/>
          <a:ln>
            <a:solidFill>
              <a:schemeClr val="tx1"/>
            </a:solidFill>
          </a:ln>
        </p:spPr>
        <p:txBody>
          <a:bodyPr wrap="square" anchor="ctr" anchorCtr="0">
            <a:noAutofit/>
          </a:bodyPr>
          <a:lstStyle/>
          <a:p>
            <a:pPr>
              <a:lnSpc>
                <a:spcPct val="150000"/>
              </a:lnSpc>
            </a:pPr>
            <a:r>
              <a:rPr lang="en-US" altLang="zh-CN" sz="1400" cap="all" dirty="0">
                <a:solidFill>
                  <a:srgbClr val="4D4D4D"/>
                </a:solidFill>
                <a:latin typeface="微软雅黑" panose="020B0503020204020204" pitchFamily="34" charset="-122"/>
                <a:ea typeface="微软雅黑" panose="020B0503020204020204" pitchFamily="34" charset="-122"/>
              </a:rPr>
              <a:t>Create view </a:t>
            </a:r>
            <a:r>
              <a:rPr lang="zh-CN" altLang="en-US" sz="1200" cap="all" dirty="0">
                <a:solidFill>
                  <a:srgbClr val="4D4D4D"/>
                </a:solidFill>
                <a:latin typeface="华文楷体" panose="02010600040101010101" pitchFamily="2" charset="-122"/>
                <a:ea typeface="华文楷体" panose="02010600040101010101" pitchFamily="2" charset="-122"/>
              </a:rPr>
              <a:t>住宿信息视图</a:t>
            </a:r>
            <a:r>
              <a:rPr lang="en-US" altLang="zh-CN" sz="1400" cap="all" dirty="0">
                <a:solidFill>
                  <a:srgbClr val="4D4D4D"/>
                </a:solidFill>
                <a:latin typeface="微软雅黑" panose="020B0503020204020204" pitchFamily="34" charset="-122"/>
                <a:ea typeface="微软雅黑" panose="020B0503020204020204" pitchFamily="34" charset="-122"/>
              </a:rPr>
              <a:t> as</a:t>
            </a:r>
          </a:p>
          <a:p>
            <a:pPr>
              <a:lnSpc>
                <a:spcPct val="150000"/>
              </a:lnSpc>
            </a:pPr>
            <a:r>
              <a:rPr lang="en-US" altLang="zh-CN" sz="1200" cap="all" dirty="0">
                <a:solidFill>
                  <a:srgbClr val="4D4D4D"/>
                </a:solidFill>
                <a:latin typeface="华文楷体" panose="02010600040101010101" pitchFamily="2" charset="-122"/>
                <a:ea typeface="华文楷体" panose="02010600040101010101" pitchFamily="2" charset="-122"/>
              </a:rPr>
              <a:t>Select </a:t>
            </a:r>
            <a:r>
              <a:rPr lang="zh-CN" altLang="en-US" sz="1200" cap="all" dirty="0">
                <a:solidFill>
                  <a:srgbClr val="4D4D4D"/>
                </a:solidFill>
                <a:latin typeface="华文楷体" panose="02010600040101010101" pitchFamily="2" charset="-122"/>
                <a:ea typeface="华文楷体" panose="02010600040101010101" pitchFamily="2" charset="-122"/>
              </a:rPr>
              <a:t>学号，校区编号，宿舍楼编号、房间号、入住开始时间，入住结束时间  </a:t>
            </a:r>
            <a:endParaRPr lang="en-US" altLang="zh-CN" sz="1200" cap="all" dirty="0">
              <a:solidFill>
                <a:srgbClr val="4D4D4D"/>
              </a:solidFill>
              <a:latin typeface="华文楷体" panose="02010600040101010101" pitchFamily="2" charset="-122"/>
              <a:ea typeface="华文楷体" panose="02010600040101010101" pitchFamily="2" charset="-122"/>
            </a:endParaRPr>
          </a:p>
          <a:p>
            <a:pPr>
              <a:lnSpc>
                <a:spcPct val="150000"/>
              </a:lnSpc>
            </a:pPr>
            <a:r>
              <a:rPr lang="en-US" altLang="zh-CN" sz="1200" cap="all" dirty="0">
                <a:solidFill>
                  <a:srgbClr val="4D4D4D"/>
                </a:solidFill>
                <a:latin typeface="华文楷体" panose="02010600040101010101" pitchFamily="2" charset="-122"/>
                <a:ea typeface="华文楷体" panose="02010600040101010101" pitchFamily="2" charset="-122"/>
              </a:rPr>
              <a:t>from </a:t>
            </a:r>
            <a:r>
              <a:rPr lang="zh-CN" altLang="en-US" sz="1200" cap="all" dirty="0">
                <a:solidFill>
                  <a:srgbClr val="4D4D4D"/>
                </a:solidFill>
                <a:latin typeface="华文楷体" panose="02010600040101010101" pitchFamily="2" charset="-122"/>
                <a:ea typeface="华文楷体" panose="02010600040101010101" pitchFamily="2" charset="-122"/>
              </a:rPr>
              <a:t>入住人员信息表</a:t>
            </a:r>
            <a:r>
              <a:rPr lang="en-US" altLang="zh-CN" sz="1200" cap="all" dirty="0">
                <a:solidFill>
                  <a:srgbClr val="4D4D4D"/>
                </a:solidFill>
                <a:latin typeface="华文楷体" panose="02010600040101010101" pitchFamily="2" charset="-122"/>
                <a:ea typeface="华文楷体" panose="02010600040101010101" pitchFamily="2" charset="-122"/>
              </a:rPr>
              <a:t>, </a:t>
            </a:r>
            <a:r>
              <a:rPr lang="zh-CN" altLang="en-US" sz="1200" cap="all" dirty="0">
                <a:solidFill>
                  <a:srgbClr val="4D4D4D"/>
                </a:solidFill>
                <a:latin typeface="华文楷体" panose="02010600040101010101" pitchFamily="2" charset="-122"/>
                <a:ea typeface="华文楷体" panose="02010600040101010101" pitchFamily="2" charset="-122"/>
              </a:rPr>
              <a:t>住宿信息表</a:t>
            </a:r>
            <a:endParaRPr lang="en-US" altLang="zh-CN" sz="1200" cap="all" dirty="0">
              <a:solidFill>
                <a:srgbClr val="4D4D4D"/>
              </a:solidFill>
              <a:latin typeface="华文楷体" panose="02010600040101010101" pitchFamily="2" charset="-122"/>
              <a:ea typeface="华文楷体" panose="02010600040101010101" pitchFamily="2" charset="-122"/>
            </a:endParaRPr>
          </a:p>
          <a:p>
            <a:pPr>
              <a:lnSpc>
                <a:spcPct val="150000"/>
              </a:lnSpc>
            </a:pPr>
            <a:r>
              <a:rPr lang="en-US" altLang="zh-CN" sz="1200" cap="all" dirty="0">
                <a:solidFill>
                  <a:srgbClr val="4D4D4D"/>
                </a:solidFill>
                <a:latin typeface="华文楷体" panose="02010600040101010101" pitchFamily="2" charset="-122"/>
                <a:ea typeface="华文楷体" panose="02010600040101010101" pitchFamily="2" charset="-122"/>
              </a:rPr>
              <a:t>Where </a:t>
            </a:r>
            <a:r>
              <a:rPr lang="zh-CN" altLang="en-US" sz="1200" cap="all" dirty="0">
                <a:solidFill>
                  <a:srgbClr val="4D4D4D"/>
                </a:solidFill>
                <a:latin typeface="华文楷体" panose="02010600040101010101" pitchFamily="2" charset="-122"/>
                <a:ea typeface="华文楷体" panose="02010600040101010101" pitchFamily="2" charset="-122"/>
              </a:rPr>
              <a:t>入住人员信息表</a:t>
            </a:r>
            <a:r>
              <a:rPr lang="en-US" altLang="zh-CN" sz="1200" cap="all" dirty="0">
                <a:solidFill>
                  <a:srgbClr val="4D4D4D"/>
                </a:solidFill>
                <a:latin typeface="华文楷体" panose="02010600040101010101" pitchFamily="2" charset="-122"/>
                <a:ea typeface="华文楷体" panose="02010600040101010101" pitchFamily="2" charset="-122"/>
              </a:rPr>
              <a:t>.</a:t>
            </a:r>
            <a:r>
              <a:rPr lang="zh-CN" altLang="en-US" sz="1200" cap="all" dirty="0">
                <a:solidFill>
                  <a:srgbClr val="4D4D4D"/>
                </a:solidFill>
                <a:latin typeface="华文楷体" panose="02010600040101010101" pitchFamily="2" charset="-122"/>
                <a:ea typeface="华文楷体" panose="02010600040101010101" pitchFamily="2" charset="-122"/>
              </a:rPr>
              <a:t>学号</a:t>
            </a:r>
            <a:r>
              <a:rPr lang="en-US" altLang="zh-CN" sz="1200" cap="all" dirty="0">
                <a:solidFill>
                  <a:srgbClr val="4D4D4D"/>
                </a:solidFill>
                <a:latin typeface="华文楷体" panose="02010600040101010101" pitchFamily="2" charset="-122"/>
                <a:ea typeface="华文楷体" panose="02010600040101010101" pitchFamily="2" charset="-122"/>
              </a:rPr>
              <a:t>=</a:t>
            </a:r>
            <a:r>
              <a:rPr lang="zh-CN" altLang="en-US" sz="1200" cap="all" dirty="0">
                <a:solidFill>
                  <a:srgbClr val="4D4D4D"/>
                </a:solidFill>
                <a:latin typeface="华文楷体" panose="02010600040101010101" pitchFamily="2" charset="-122"/>
                <a:ea typeface="华文楷体" panose="02010600040101010101" pitchFamily="2" charset="-122"/>
              </a:rPr>
              <a:t>住宿信息表</a:t>
            </a:r>
            <a:r>
              <a:rPr lang="en-US" altLang="zh-CN" sz="1200" cap="all" dirty="0">
                <a:solidFill>
                  <a:srgbClr val="4D4D4D"/>
                </a:solidFill>
                <a:latin typeface="华文楷体" panose="02010600040101010101" pitchFamily="2" charset="-122"/>
                <a:ea typeface="华文楷体" panose="02010600040101010101" pitchFamily="2" charset="-122"/>
              </a:rPr>
              <a:t>.</a:t>
            </a:r>
            <a:r>
              <a:rPr lang="zh-CN" altLang="en-US" sz="1200" cap="all" dirty="0">
                <a:solidFill>
                  <a:srgbClr val="4D4D4D"/>
                </a:solidFill>
                <a:latin typeface="华文楷体" panose="02010600040101010101" pitchFamily="2" charset="-122"/>
                <a:ea typeface="华文楷体" panose="02010600040101010101" pitchFamily="2" charset="-122"/>
              </a:rPr>
              <a:t>学号</a:t>
            </a:r>
            <a:endParaRPr lang="zh-CN" altLang="en-US" sz="1200" cap="all" dirty="0">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62588" y="4105275"/>
            <a:ext cx="3127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B1C607D-5073-4C66-A54E-B91066034AA0}"/>
              </a:ext>
            </a:extLst>
          </p:cNvPr>
          <p:cNvSpPr/>
          <p:nvPr/>
        </p:nvSpPr>
        <p:spPr>
          <a:xfrm>
            <a:off x="2406682" y="1221355"/>
            <a:ext cx="5220096" cy="2496720"/>
          </a:xfrm>
          <a:prstGeom prst="rect">
            <a:avLst/>
          </a:prstGeom>
          <a:solidFill>
            <a:schemeClr val="bg1"/>
          </a:solidFill>
          <a:ln w="15875">
            <a:solidFill>
              <a:srgbClr val="FF0000"/>
            </a:solidFill>
            <a:prstDash val="dash"/>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9506" name="Rectangle 2">
            <a:extLst>
              <a:ext uri="{FF2B5EF4-FFF2-40B4-BE49-F238E27FC236}">
                <a16:creationId xmlns:a16="http://schemas.microsoft.com/office/drawing/2014/main" id="{DCADAD98-625A-477E-A721-ABF79590B5DD}"/>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数据库物理设计步骤</a:t>
            </a:r>
            <a:endParaRPr lang="en-US" altLang="zh-CN" dirty="0"/>
          </a:p>
        </p:txBody>
      </p:sp>
      <p:sp>
        <p:nvSpPr>
          <p:cNvPr id="157705" name="Line 6">
            <a:extLst>
              <a:ext uri="{FF2B5EF4-FFF2-40B4-BE49-F238E27FC236}">
                <a16:creationId xmlns:a16="http://schemas.microsoft.com/office/drawing/2014/main" id="{4AA0ED2F-2148-4826-A353-9E25B56D6B14}"/>
              </a:ext>
            </a:extLst>
          </p:cNvPr>
          <p:cNvSpPr>
            <a:spLocks noChangeShapeType="1"/>
          </p:cNvSpPr>
          <p:nvPr/>
        </p:nvSpPr>
        <p:spPr bwMode="auto">
          <a:xfrm>
            <a:off x="1646976" y="2520641"/>
            <a:ext cx="1271018" cy="0"/>
          </a:xfrm>
          <a:prstGeom prst="line">
            <a:avLst/>
          </a:prstGeom>
          <a:ln w="25400" cap="sq">
            <a:solidFill>
              <a:schemeClr val="tx1"/>
            </a:solidFill>
            <a:tailEnd type="stealt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sz="3556"/>
          </a:p>
        </p:txBody>
      </p:sp>
      <p:sp>
        <p:nvSpPr>
          <p:cNvPr id="161802" name="Oval 7">
            <a:extLst>
              <a:ext uri="{FF2B5EF4-FFF2-40B4-BE49-F238E27FC236}">
                <a16:creationId xmlns:a16="http://schemas.microsoft.com/office/drawing/2014/main" id="{18EFA31B-8FF1-4F78-AF1B-958BBBF561E6}"/>
              </a:ext>
            </a:extLst>
          </p:cNvPr>
          <p:cNvSpPr>
            <a:spLocks noChangeArrowheads="1"/>
          </p:cNvSpPr>
          <p:nvPr/>
        </p:nvSpPr>
        <p:spPr bwMode="auto">
          <a:xfrm>
            <a:off x="2879049" y="1923385"/>
            <a:ext cx="1368000" cy="13680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nchor="ctr"/>
          <a:lstStyle/>
          <a:p>
            <a:pPr algn="ctr" eaLnBrk="1" hangingPunct="1">
              <a:defRPr/>
            </a:pPr>
            <a:r>
              <a:rPr kumimoji="1" lang="zh-CN" altLang="en-US" sz="1778">
                <a:latin typeface="微软雅黑" pitchFamily="34" charset="-122"/>
                <a:ea typeface="微软雅黑" pitchFamily="34" charset="-122"/>
              </a:rPr>
              <a:t>确定数据库的物理结构</a:t>
            </a:r>
            <a:endParaRPr kumimoji="1" lang="zh-CN" altLang="en-US" sz="1000">
              <a:latin typeface="微软雅黑" pitchFamily="34" charset="-122"/>
              <a:ea typeface="微软雅黑" pitchFamily="34" charset="-122"/>
            </a:endParaRPr>
          </a:p>
        </p:txBody>
      </p:sp>
      <p:sp>
        <p:nvSpPr>
          <p:cNvPr id="157707" name="Line 8">
            <a:extLst>
              <a:ext uri="{FF2B5EF4-FFF2-40B4-BE49-F238E27FC236}">
                <a16:creationId xmlns:a16="http://schemas.microsoft.com/office/drawing/2014/main" id="{9F8AA936-960F-4553-ACB0-7B65203ACC00}"/>
              </a:ext>
            </a:extLst>
          </p:cNvPr>
          <p:cNvSpPr>
            <a:spLocks noChangeShapeType="1"/>
          </p:cNvSpPr>
          <p:nvPr/>
        </p:nvSpPr>
        <p:spPr bwMode="auto">
          <a:xfrm>
            <a:off x="4240348" y="2516261"/>
            <a:ext cx="1274558" cy="0"/>
          </a:xfrm>
          <a:prstGeom prst="line">
            <a:avLst/>
          </a:prstGeom>
          <a:ln w="25400" cap="sq">
            <a:solidFill>
              <a:schemeClr val="tx1"/>
            </a:solidFill>
            <a:tailEnd type="stealt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sz="3556"/>
          </a:p>
        </p:txBody>
      </p:sp>
      <p:sp>
        <p:nvSpPr>
          <p:cNvPr id="161804" name="Oval 9">
            <a:extLst>
              <a:ext uri="{FF2B5EF4-FFF2-40B4-BE49-F238E27FC236}">
                <a16:creationId xmlns:a16="http://schemas.microsoft.com/office/drawing/2014/main" id="{EEDB7BEB-7C2A-470B-8FFB-A2A162DFC8A0}"/>
              </a:ext>
            </a:extLst>
          </p:cNvPr>
          <p:cNvSpPr>
            <a:spLocks noChangeArrowheads="1"/>
          </p:cNvSpPr>
          <p:nvPr/>
        </p:nvSpPr>
        <p:spPr bwMode="auto">
          <a:xfrm>
            <a:off x="5514906" y="1955511"/>
            <a:ext cx="1368000" cy="1368000"/>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lIns="0" tIns="0" rIns="0" bIns="0" anchor="ctr"/>
          <a:lstStyle/>
          <a:p>
            <a:pPr algn="ctr" eaLnBrk="1" hangingPunct="1">
              <a:defRPr/>
            </a:pPr>
            <a:endParaRPr kumimoji="1" lang="en-US" altLang="zh-CN" sz="1111" dirty="0">
              <a:latin typeface="微软雅黑" pitchFamily="34" charset="-122"/>
              <a:ea typeface="微软雅黑" pitchFamily="34" charset="-122"/>
            </a:endParaRPr>
          </a:p>
          <a:p>
            <a:pPr algn="ctr" eaLnBrk="1" hangingPunct="1">
              <a:defRPr/>
            </a:pPr>
            <a:r>
              <a:rPr kumimoji="1" lang="zh-CN" altLang="en-US" sz="1778" dirty="0">
                <a:latin typeface="微软雅黑" pitchFamily="34" charset="-122"/>
                <a:ea typeface="微软雅黑" pitchFamily="34" charset="-122"/>
              </a:rPr>
              <a:t>评价数据库的物理结构</a:t>
            </a:r>
            <a:endParaRPr kumimoji="1" lang="en-US" altLang="zh-CN" sz="1778" dirty="0">
              <a:latin typeface="微软雅黑" pitchFamily="34" charset="-122"/>
              <a:ea typeface="微软雅黑" pitchFamily="34" charset="-122"/>
            </a:endParaRPr>
          </a:p>
        </p:txBody>
      </p:sp>
      <p:sp>
        <p:nvSpPr>
          <p:cNvPr id="157709" name="Line 10">
            <a:extLst>
              <a:ext uri="{FF2B5EF4-FFF2-40B4-BE49-F238E27FC236}">
                <a16:creationId xmlns:a16="http://schemas.microsoft.com/office/drawing/2014/main" id="{3676088C-DCEF-4D1A-A8B2-5EBA4F9E7E6A}"/>
              </a:ext>
            </a:extLst>
          </p:cNvPr>
          <p:cNvSpPr>
            <a:spLocks noChangeShapeType="1"/>
          </p:cNvSpPr>
          <p:nvPr/>
        </p:nvSpPr>
        <p:spPr bwMode="auto">
          <a:xfrm flipV="1">
            <a:off x="6882906" y="2544610"/>
            <a:ext cx="1044178" cy="13830"/>
          </a:xfrm>
          <a:prstGeom prst="line">
            <a:avLst/>
          </a:prstGeom>
          <a:ln w="25400" cap="sq">
            <a:solidFill>
              <a:schemeClr val="tx1"/>
            </a:solidFill>
            <a:tailEnd type="stealt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sz="3556"/>
          </a:p>
        </p:txBody>
      </p:sp>
      <p:sp>
        <p:nvSpPr>
          <p:cNvPr id="163856" name="Text Box 13">
            <a:extLst>
              <a:ext uri="{FF2B5EF4-FFF2-40B4-BE49-F238E27FC236}">
                <a16:creationId xmlns:a16="http://schemas.microsoft.com/office/drawing/2014/main" id="{22D43CEA-2A08-449E-916E-03286BB81968}"/>
              </a:ext>
            </a:extLst>
          </p:cNvPr>
          <p:cNvSpPr txBox="1">
            <a:spLocks noChangeArrowheads="1"/>
          </p:cNvSpPr>
          <p:nvPr/>
        </p:nvSpPr>
        <p:spPr bwMode="auto">
          <a:xfrm>
            <a:off x="373529" y="2231237"/>
            <a:ext cx="1271018" cy="543226"/>
          </a:xfrm>
          <a:prstGeom prst="rect">
            <a:avLst/>
          </a:prstGeom>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eaLnBrk="1" hangingPunct="1">
              <a:defRPr/>
            </a:pPr>
            <a:r>
              <a:rPr kumimoji="1" lang="zh-CN" altLang="en-US" sz="1556">
                <a:latin typeface="微软雅黑" pitchFamily="34" charset="-122"/>
                <a:ea typeface="微软雅黑" pitchFamily="34" charset="-122"/>
              </a:rPr>
              <a:t>逻辑结</a:t>
            </a:r>
          </a:p>
          <a:p>
            <a:pPr algn="ctr" eaLnBrk="1" hangingPunct="1">
              <a:defRPr/>
            </a:pPr>
            <a:r>
              <a:rPr kumimoji="1" lang="zh-CN" altLang="en-US" sz="1556">
                <a:latin typeface="微软雅黑" pitchFamily="34" charset="-122"/>
                <a:ea typeface="微软雅黑" pitchFamily="34" charset="-122"/>
              </a:rPr>
              <a:t>构设计</a:t>
            </a:r>
            <a:endParaRPr kumimoji="1" lang="zh-CN" altLang="en-US" sz="778">
              <a:latin typeface="微软雅黑" pitchFamily="34" charset="-122"/>
              <a:ea typeface="微软雅黑" pitchFamily="34" charset="-122"/>
            </a:endParaRPr>
          </a:p>
        </p:txBody>
      </p:sp>
      <p:sp>
        <p:nvSpPr>
          <p:cNvPr id="163857" name="Text Box 14">
            <a:extLst>
              <a:ext uri="{FF2B5EF4-FFF2-40B4-BE49-F238E27FC236}">
                <a16:creationId xmlns:a16="http://schemas.microsoft.com/office/drawing/2014/main" id="{5FEEF0B0-9003-4FEB-B3B0-46156619385C}"/>
              </a:ext>
            </a:extLst>
          </p:cNvPr>
          <p:cNvSpPr txBox="1">
            <a:spLocks noChangeArrowheads="1"/>
          </p:cNvSpPr>
          <p:nvPr/>
        </p:nvSpPr>
        <p:spPr bwMode="auto">
          <a:xfrm>
            <a:off x="7927084" y="2272997"/>
            <a:ext cx="1430338" cy="543226"/>
          </a:xfrm>
          <a:prstGeom prst="rect">
            <a:avLst/>
          </a:prstGeom>
          <a:ln/>
        </p:spPr>
        <p:style>
          <a:lnRef idx="1">
            <a:schemeClr val="accent6"/>
          </a:lnRef>
          <a:fillRef idx="3">
            <a:schemeClr val="accent6"/>
          </a:fillRef>
          <a:effectRef idx="2">
            <a:schemeClr val="accent6"/>
          </a:effectRef>
          <a:fontRef idx="minor">
            <a:schemeClr val="lt1"/>
          </a:fontRef>
        </p:style>
        <p:txBody>
          <a:bodyPr lIns="0" tIns="0" rIns="0" bIns="0" anchor="ctr"/>
          <a:lstStyle>
            <a:defPPr>
              <a:defRPr lang="zh-CN"/>
            </a:defPPr>
            <a:lvl1pPr algn="ctr">
              <a:defRPr kumimoji="1" sz="1400">
                <a:solidFill>
                  <a:schemeClr val="l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hangingPunct="1">
              <a:defRPr/>
            </a:pPr>
            <a:r>
              <a:rPr lang="zh-CN" altLang="en-US" sz="1556"/>
              <a:t>数据库</a:t>
            </a:r>
          </a:p>
          <a:p>
            <a:pPr eaLnBrk="1" hangingPunct="1">
              <a:defRPr/>
            </a:pPr>
            <a:r>
              <a:rPr lang="zh-CN" altLang="en-US" sz="1556"/>
              <a:t>实施</a:t>
            </a:r>
          </a:p>
        </p:txBody>
      </p:sp>
      <p:sp>
        <p:nvSpPr>
          <p:cNvPr id="157701" name="Freeform 19">
            <a:extLst>
              <a:ext uri="{FF2B5EF4-FFF2-40B4-BE49-F238E27FC236}">
                <a16:creationId xmlns:a16="http://schemas.microsoft.com/office/drawing/2014/main" id="{0723D675-1437-4FDC-9D3B-FACBF0A15513}"/>
              </a:ext>
            </a:extLst>
          </p:cNvPr>
          <p:cNvSpPr>
            <a:spLocks/>
          </p:cNvSpPr>
          <p:nvPr/>
        </p:nvSpPr>
        <p:spPr bwMode="auto">
          <a:xfrm>
            <a:off x="3984854" y="1955364"/>
            <a:ext cx="1729528" cy="288925"/>
          </a:xfrm>
          <a:custGeom>
            <a:avLst/>
            <a:gdLst>
              <a:gd name="T0" fmla="*/ 2147483646 w 816"/>
              <a:gd name="T1" fmla="*/ 2147483646 h 197"/>
              <a:gd name="T2" fmla="*/ 2147483646 w 816"/>
              <a:gd name="T3" fmla="*/ 2147483646 h 197"/>
              <a:gd name="T4" fmla="*/ 2147483646 w 816"/>
              <a:gd name="T5" fmla="*/ 2147483646 h 197"/>
              <a:gd name="T6" fmla="*/ 2147483646 w 816"/>
              <a:gd name="T7" fmla="*/ 2147483646 h 197"/>
              <a:gd name="T8" fmla="*/ 2147483646 w 816"/>
              <a:gd name="T9" fmla="*/ 2147483646 h 197"/>
              <a:gd name="T10" fmla="*/ 2147483646 w 816"/>
              <a:gd name="T11" fmla="*/ 2147483646 h 197"/>
              <a:gd name="T12" fmla="*/ 0 w 816"/>
              <a:gd name="T13" fmla="*/ 2147483646 h 1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197">
                <a:moveTo>
                  <a:pt x="816" y="197"/>
                </a:moveTo>
                <a:cubicBezTo>
                  <a:pt x="790" y="174"/>
                  <a:pt x="711" y="92"/>
                  <a:pt x="658" y="61"/>
                </a:cubicBezTo>
                <a:cubicBezTo>
                  <a:pt x="605" y="30"/>
                  <a:pt x="555" y="18"/>
                  <a:pt x="501" y="9"/>
                </a:cubicBezTo>
                <a:cubicBezTo>
                  <a:pt x="447" y="0"/>
                  <a:pt x="381" y="3"/>
                  <a:pt x="336" y="5"/>
                </a:cubicBezTo>
                <a:cubicBezTo>
                  <a:pt x="291" y="7"/>
                  <a:pt x="268" y="10"/>
                  <a:pt x="228" y="22"/>
                </a:cubicBezTo>
                <a:cubicBezTo>
                  <a:pt x="188" y="34"/>
                  <a:pt x="135" y="54"/>
                  <a:pt x="97" y="75"/>
                </a:cubicBezTo>
                <a:cubicBezTo>
                  <a:pt x="59" y="96"/>
                  <a:pt x="20" y="134"/>
                  <a:pt x="0" y="149"/>
                </a:cubicBezTo>
              </a:path>
            </a:pathLst>
          </a:custGeom>
          <a:ln w="19050">
            <a:prstDash val="dash"/>
            <a:tailEnd type="triangle"/>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1"/>
          </a:lnRef>
          <a:fillRef idx="0">
            <a:schemeClr val="accent1"/>
          </a:fillRef>
          <a:effectRef idx="0">
            <a:schemeClr val="accent1"/>
          </a:effectRef>
          <a:fontRef idx="minor">
            <a:schemeClr val="tx1"/>
          </a:fontRef>
        </p:style>
        <p:txBody>
          <a:bodyPr wrap="none" anchor="ctr"/>
          <a:lstStyle/>
          <a:p>
            <a:pPr>
              <a:defRPr/>
            </a:pPr>
            <a:endParaRPr lang="zh-CN" altLang="en-US" sz="3556"/>
          </a:p>
        </p:txBody>
      </p:sp>
      <p:pic>
        <p:nvPicPr>
          <p:cNvPr id="22" name="Picture 2" descr="查看源图像">
            <a:extLst>
              <a:ext uri="{FF2B5EF4-FFF2-40B4-BE49-F238E27FC236}">
                <a16:creationId xmlns:a16="http://schemas.microsoft.com/office/drawing/2014/main" id="{926D6A0D-95AC-47E2-B1C9-D254C4D7A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2" y="3834371"/>
            <a:ext cx="2665103" cy="15546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查看源图像">
            <a:extLst>
              <a:ext uri="{FF2B5EF4-FFF2-40B4-BE49-F238E27FC236}">
                <a16:creationId xmlns:a16="http://schemas.microsoft.com/office/drawing/2014/main" id="{1577F938-1604-47D0-8912-7D1CAEB5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264" y="3937620"/>
            <a:ext cx="1287890" cy="1287890"/>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19">
            <a:extLst>
              <a:ext uri="{FF2B5EF4-FFF2-40B4-BE49-F238E27FC236}">
                <a16:creationId xmlns:a16="http://schemas.microsoft.com/office/drawing/2014/main" id="{070B0353-AAC1-49B4-BFB3-D946035A5CEA}"/>
              </a:ext>
            </a:extLst>
          </p:cNvPr>
          <p:cNvSpPr>
            <a:spLocks/>
          </p:cNvSpPr>
          <p:nvPr/>
        </p:nvSpPr>
        <p:spPr bwMode="auto">
          <a:xfrm rot="21319520">
            <a:off x="1646162" y="1523639"/>
            <a:ext cx="4043919" cy="761412"/>
          </a:xfrm>
          <a:custGeom>
            <a:avLst/>
            <a:gdLst>
              <a:gd name="T0" fmla="*/ 2147483646 w 816"/>
              <a:gd name="T1" fmla="*/ 2147483646 h 197"/>
              <a:gd name="T2" fmla="*/ 2147483646 w 816"/>
              <a:gd name="T3" fmla="*/ 2147483646 h 197"/>
              <a:gd name="T4" fmla="*/ 2147483646 w 816"/>
              <a:gd name="T5" fmla="*/ 2147483646 h 197"/>
              <a:gd name="T6" fmla="*/ 2147483646 w 816"/>
              <a:gd name="T7" fmla="*/ 2147483646 h 197"/>
              <a:gd name="T8" fmla="*/ 2147483646 w 816"/>
              <a:gd name="T9" fmla="*/ 2147483646 h 197"/>
              <a:gd name="T10" fmla="*/ 2147483646 w 816"/>
              <a:gd name="T11" fmla="*/ 2147483646 h 197"/>
              <a:gd name="T12" fmla="*/ 0 w 816"/>
              <a:gd name="T13" fmla="*/ 2147483646 h 1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197">
                <a:moveTo>
                  <a:pt x="816" y="197"/>
                </a:moveTo>
                <a:cubicBezTo>
                  <a:pt x="790" y="174"/>
                  <a:pt x="711" y="92"/>
                  <a:pt x="658" y="61"/>
                </a:cubicBezTo>
                <a:cubicBezTo>
                  <a:pt x="605" y="30"/>
                  <a:pt x="555" y="18"/>
                  <a:pt x="501" y="9"/>
                </a:cubicBezTo>
                <a:cubicBezTo>
                  <a:pt x="447" y="0"/>
                  <a:pt x="381" y="3"/>
                  <a:pt x="336" y="5"/>
                </a:cubicBezTo>
                <a:cubicBezTo>
                  <a:pt x="291" y="7"/>
                  <a:pt x="268" y="10"/>
                  <a:pt x="228" y="22"/>
                </a:cubicBezTo>
                <a:cubicBezTo>
                  <a:pt x="188" y="34"/>
                  <a:pt x="135" y="54"/>
                  <a:pt x="97" y="75"/>
                </a:cubicBezTo>
                <a:cubicBezTo>
                  <a:pt x="59" y="96"/>
                  <a:pt x="20" y="134"/>
                  <a:pt x="0" y="149"/>
                </a:cubicBezTo>
              </a:path>
            </a:pathLst>
          </a:custGeom>
          <a:ln w="19050">
            <a:prstDash val="dash"/>
            <a:tailEnd type="triangle"/>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1"/>
          </a:lnRef>
          <a:fillRef idx="0">
            <a:schemeClr val="accent1"/>
          </a:fillRef>
          <a:effectRef idx="0">
            <a:schemeClr val="accent1"/>
          </a:effectRef>
          <a:fontRef idx="minor">
            <a:schemeClr val="tx1"/>
          </a:fontRef>
        </p:style>
        <p:txBody>
          <a:bodyPr wrap="none" anchor="ctr"/>
          <a:lstStyle/>
          <a:p>
            <a:pPr>
              <a:defRPr/>
            </a:pPr>
            <a:endParaRPr lang="zh-CN" altLang="en-US" sz="3556"/>
          </a:p>
        </p:txBody>
      </p:sp>
      <p:sp>
        <p:nvSpPr>
          <p:cNvPr id="46" name="任意多边形: 形状 45">
            <a:extLst>
              <a:ext uri="{FF2B5EF4-FFF2-40B4-BE49-F238E27FC236}">
                <a16:creationId xmlns:a16="http://schemas.microsoft.com/office/drawing/2014/main" id="{05CA42F2-5CD6-4E22-9197-C43C331E28DC}"/>
              </a:ext>
            </a:extLst>
          </p:cNvPr>
          <p:cNvSpPr/>
          <p:nvPr/>
        </p:nvSpPr>
        <p:spPr>
          <a:xfrm rot="3468719">
            <a:off x="731106" y="3389322"/>
            <a:ext cx="1562848" cy="115121"/>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任意多边形: 形状 46">
            <a:extLst>
              <a:ext uri="{FF2B5EF4-FFF2-40B4-BE49-F238E27FC236}">
                <a16:creationId xmlns:a16="http://schemas.microsoft.com/office/drawing/2014/main" id="{27562E7D-11E2-4559-AF75-D773582F09DC}"/>
              </a:ext>
            </a:extLst>
          </p:cNvPr>
          <p:cNvSpPr/>
          <p:nvPr/>
        </p:nvSpPr>
        <p:spPr>
          <a:xfrm rot="19369128">
            <a:off x="1948004" y="3567700"/>
            <a:ext cx="1496399" cy="108404"/>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任意多边形: 形状 47">
            <a:extLst>
              <a:ext uri="{FF2B5EF4-FFF2-40B4-BE49-F238E27FC236}">
                <a16:creationId xmlns:a16="http://schemas.microsoft.com/office/drawing/2014/main" id="{87B90AC0-1212-4F86-B7B4-EAD092BEFB88}"/>
              </a:ext>
            </a:extLst>
          </p:cNvPr>
          <p:cNvSpPr/>
          <p:nvPr/>
        </p:nvSpPr>
        <p:spPr>
          <a:xfrm rot="2524642">
            <a:off x="6506644" y="3540922"/>
            <a:ext cx="1496399" cy="108404"/>
          </a:xfrm>
          <a:custGeom>
            <a:avLst/>
            <a:gdLst>
              <a:gd name="T0" fmla="*/ 2915 w 2915"/>
              <a:gd name="T1" fmla="*/ 1075 h 2151"/>
              <a:gd name="T2" fmla="*/ 2783 w 2915"/>
              <a:gd name="T3" fmla="*/ 1329 h 2151"/>
              <a:gd name="T4" fmla="*/ 1675 w 2915"/>
              <a:gd name="T5" fmla="*/ 2104 h 2151"/>
              <a:gd name="T6" fmla="*/ 1528 w 2915"/>
              <a:gd name="T7" fmla="*/ 2151 h 2151"/>
              <a:gd name="T8" fmla="*/ 1528 w 2915"/>
              <a:gd name="T9" fmla="*/ 2151 h 2151"/>
              <a:gd name="T10" fmla="*/ 1269 w 2915"/>
              <a:gd name="T11" fmla="*/ 1893 h 2151"/>
              <a:gd name="T12" fmla="*/ 1379 w 2915"/>
              <a:gd name="T13" fmla="*/ 1681 h 2151"/>
              <a:gd name="T14" fmla="*/ 1475 w 2915"/>
              <a:gd name="T15" fmla="*/ 1614 h 2151"/>
              <a:gd name="T16" fmla="*/ 539 w 2915"/>
              <a:gd name="T17" fmla="*/ 1614 h 2151"/>
              <a:gd name="T18" fmla="*/ 0 w 2915"/>
              <a:gd name="T19" fmla="*/ 1075 h 2151"/>
              <a:gd name="T20" fmla="*/ 539 w 2915"/>
              <a:gd name="T21" fmla="*/ 536 h 2151"/>
              <a:gd name="T22" fmla="*/ 1475 w 2915"/>
              <a:gd name="T23" fmla="*/ 536 h 2151"/>
              <a:gd name="T24" fmla="*/ 1379 w 2915"/>
              <a:gd name="T25" fmla="*/ 470 h 2151"/>
              <a:gd name="T26" fmla="*/ 1269 w 2915"/>
              <a:gd name="T27" fmla="*/ 258 h 2151"/>
              <a:gd name="T28" fmla="*/ 1528 w 2915"/>
              <a:gd name="T29" fmla="*/ 0 h 2151"/>
              <a:gd name="T30" fmla="*/ 1675 w 2915"/>
              <a:gd name="T31" fmla="*/ 47 h 2151"/>
              <a:gd name="T32" fmla="*/ 2783 w 2915"/>
              <a:gd name="T33" fmla="*/ 822 h 2151"/>
              <a:gd name="T34" fmla="*/ 2915 w 2915"/>
              <a:gd name="T35" fmla="*/ 107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5" h="2151">
                <a:moveTo>
                  <a:pt x="2915" y="1075"/>
                </a:moveTo>
                <a:cubicBezTo>
                  <a:pt x="2915" y="1176"/>
                  <a:pt x="2865" y="1271"/>
                  <a:pt x="2783" y="1329"/>
                </a:cubicBezTo>
                <a:lnTo>
                  <a:pt x="1675" y="2104"/>
                </a:lnTo>
                <a:cubicBezTo>
                  <a:pt x="1631" y="2135"/>
                  <a:pt x="1580" y="2151"/>
                  <a:pt x="1528" y="2151"/>
                </a:cubicBezTo>
                <a:lnTo>
                  <a:pt x="1528" y="2151"/>
                </a:lnTo>
                <a:cubicBezTo>
                  <a:pt x="1385" y="2151"/>
                  <a:pt x="1269" y="2035"/>
                  <a:pt x="1269" y="1893"/>
                </a:cubicBezTo>
                <a:cubicBezTo>
                  <a:pt x="1269" y="1809"/>
                  <a:pt x="1310" y="1730"/>
                  <a:pt x="1379" y="1681"/>
                </a:cubicBezTo>
                <a:lnTo>
                  <a:pt x="1475" y="1614"/>
                </a:lnTo>
                <a:lnTo>
                  <a:pt x="539" y="1614"/>
                </a:lnTo>
                <a:cubicBezTo>
                  <a:pt x="242" y="1614"/>
                  <a:pt x="0" y="1373"/>
                  <a:pt x="0" y="1075"/>
                </a:cubicBezTo>
                <a:cubicBezTo>
                  <a:pt x="0" y="778"/>
                  <a:pt x="242" y="536"/>
                  <a:pt x="539" y="536"/>
                </a:cubicBezTo>
                <a:lnTo>
                  <a:pt x="1475" y="536"/>
                </a:lnTo>
                <a:lnTo>
                  <a:pt x="1379" y="470"/>
                </a:lnTo>
                <a:cubicBezTo>
                  <a:pt x="1310" y="421"/>
                  <a:pt x="1269" y="342"/>
                  <a:pt x="1269" y="258"/>
                </a:cubicBezTo>
                <a:cubicBezTo>
                  <a:pt x="1269" y="116"/>
                  <a:pt x="1385" y="0"/>
                  <a:pt x="1528" y="0"/>
                </a:cubicBezTo>
                <a:cubicBezTo>
                  <a:pt x="1580" y="0"/>
                  <a:pt x="1631" y="16"/>
                  <a:pt x="1675" y="47"/>
                </a:cubicBezTo>
                <a:lnTo>
                  <a:pt x="2783" y="822"/>
                </a:lnTo>
                <a:cubicBezTo>
                  <a:pt x="2865" y="880"/>
                  <a:pt x="2915" y="974"/>
                  <a:pt x="2915" y="107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矩形 20">
            <a:extLst>
              <a:ext uri="{FF2B5EF4-FFF2-40B4-BE49-F238E27FC236}">
                <a16:creationId xmlns:a16="http://schemas.microsoft.com/office/drawing/2014/main" id="{3C4D78A4-02FA-4FFE-979E-4E0B8BD70AE9}"/>
              </a:ext>
            </a:extLst>
          </p:cNvPr>
          <p:cNvSpPr/>
          <p:nvPr/>
        </p:nvSpPr>
        <p:spPr>
          <a:xfrm>
            <a:off x="6035003" y="1230966"/>
            <a:ext cx="1620957"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数据库物理设计</a:t>
            </a: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F971ADC3-4C36-4951-A5F1-B76CC28826DC}"/>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zh-CN" altLang="en-US" sz="2800" b="1" dirty="0">
                <a:solidFill>
                  <a:srgbClr val="FF0000"/>
                </a:solidFill>
                <a:latin typeface="微软雅黑" pitchFamily="34" charset="-122"/>
                <a:ea typeface="微软雅黑" pitchFamily="34" charset="-122"/>
              </a:rPr>
              <a:t>数据库</a:t>
            </a:r>
            <a:r>
              <a:rPr dirty="0"/>
              <a:t>物理设计的内容和方法</a:t>
            </a:r>
          </a:p>
        </p:txBody>
      </p:sp>
      <p:sp>
        <p:nvSpPr>
          <p:cNvPr id="483331" name="Rectangle 3">
            <a:extLst>
              <a:ext uri="{FF2B5EF4-FFF2-40B4-BE49-F238E27FC236}">
                <a16:creationId xmlns:a16="http://schemas.microsoft.com/office/drawing/2014/main" id="{D56F9869-ADAA-4605-9D6C-0C1EA29043B5}"/>
              </a:ext>
            </a:extLst>
          </p:cNvPr>
          <p:cNvSpPr>
            <a:spLocks noGrp="1" noChangeArrowheads="1"/>
          </p:cNvSpPr>
          <p:nvPr>
            <p:ph sz="quarter" idx="10"/>
          </p:nvPr>
        </p:nvSpPr>
        <p:spPr>
          <a:xfrm>
            <a:off x="687388" y="769938"/>
            <a:ext cx="9001125" cy="386900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物理设计的内容</a:t>
            </a:r>
          </a:p>
          <a:p>
            <a:pPr marL="823728" lvl="1" indent="-315734" defTabSz="1014227">
              <a:defRPr/>
            </a:pPr>
            <a:r>
              <a:rPr lang="zh-CN" altLang="en-US" sz="1600" dirty="0">
                <a:highlight>
                  <a:srgbClr val="FFFF00"/>
                </a:highlight>
              </a:rPr>
              <a:t>为关系模式选择存取方法</a:t>
            </a:r>
            <a:r>
              <a:rPr lang="en-US" altLang="zh-CN" sz="1600" dirty="0">
                <a:highlight>
                  <a:srgbClr val="FFFF00"/>
                </a:highlight>
              </a:rPr>
              <a:t>(</a:t>
            </a:r>
            <a:r>
              <a:rPr lang="zh-CN" altLang="en-US" sz="1600" dirty="0">
                <a:highlight>
                  <a:srgbClr val="FFFF00"/>
                </a:highlight>
              </a:rPr>
              <a:t>建立存取路径</a:t>
            </a:r>
            <a:r>
              <a:rPr lang="en-US" altLang="zh-CN" sz="1600" dirty="0">
                <a:highlight>
                  <a:srgbClr val="FFFF00"/>
                </a:highlight>
              </a:rPr>
              <a:t>)</a:t>
            </a:r>
          </a:p>
          <a:p>
            <a:pPr marL="823728" lvl="1" indent="-315734" defTabSz="1014227">
              <a:defRPr/>
            </a:pPr>
            <a:r>
              <a:rPr lang="zh-CN" altLang="en-US" sz="1600" dirty="0">
                <a:highlight>
                  <a:srgbClr val="FFFF00"/>
                </a:highlight>
              </a:rPr>
              <a:t>设计关系、索引等数据库文件的物理存储结构</a:t>
            </a:r>
          </a:p>
          <a:p>
            <a:pPr marL="380996" indent="-380996" defTabSz="1014227" eaLnBrk="1" hangingPunct="1">
              <a:lnSpc>
                <a:spcPct val="130000"/>
              </a:lnSpc>
              <a:defRPr/>
            </a:pPr>
            <a:r>
              <a:rPr lang="zh-CN" altLang="en-US" sz="2000" dirty="0">
                <a:solidFill>
                  <a:schemeClr val="tx1"/>
                </a:solidFill>
              </a:rPr>
              <a:t>选择物理数据库设计所需参数</a:t>
            </a:r>
          </a:p>
          <a:p>
            <a:pPr marL="850894" lvl="1" indent="-342900" defTabSz="1014227">
              <a:buFont typeface="+mj-ea"/>
              <a:buAutoNum type="circleNumDbPlain"/>
              <a:defRPr/>
            </a:pPr>
            <a:r>
              <a:rPr lang="zh-CN" altLang="en-US" sz="1600" b="1" dirty="0">
                <a:solidFill>
                  <a:schemeClr val="tx1"/>
                </a:solidFill>
              </a:rPr>
              <a:t>数据库查询事务</a:t>
            </a:r>
          </a:p>
          <a:p>
            <a:pPr marL="1268224" lvl="2" indent="-252234" defTabSz="1014227">
              <a:defRPr/>
            </a:pPr>
            <a:r>
              <a:rPr lang="zh-CN" altLang="en-US" sz="1200" dirty="0"/>
              <a:t>查询的关系</a:t>
            </a:r>
          </a:p>
          <a:p>
            <a:pPr marL="1268224" lvl="2" indent="-252234" defTabSz="1014227">
              <a:defRPr/>
            </a:pPr>
            <a:r>
              <a:rPr lang="zh-CN" altLang="en-US" sz="1200" dirty="0"/>
              <a:t>查询条件所涉及的属性</a:t>
            </a:r>
          </a:p>
          <a:p>
            <a:pPr marL="1268224" lvl="2" indent="-252234" defTabSz="1014227">
              <a:defRPr/>
            </a:pPr>
            <a:r>
              <a:rPr lang="zh-CN" altLang="en-US" sz="1200" dirty="0"/>
              <a:t>连接条件所涉及的属性</a:t>
            </a:r>
          </a:p>
          <a:p>
            <a:pPr marL="1268224" lvl="2" indent="-252234" defTabSz="1014227">
              <a:defRPr/>
            </a:pPr>
            <a:r>
              <a:rPr lang="zh-CN" altLang="en-US" sz="1200" dirty="0"/>
              <a:t>查询的投影属性</a:t>
            </a:r>
            <a:endParaRPr lang="en-US" altLang="zh-CN" sz="1200" dirty="0"/>
          </a:p>
          <a:p>
            <a:pPr marL="850894" lvl="1" indent="-342900" defTabSz="1014227">
              <a:buFont typeface="+mj-ea"/>
              <a:buAutoNum type="circleNumDbPlain" startAt="3"/>
              <a:defRPr/>
            </a:pPr>
            <a:r>
              <a:rPr lang="zh-CN" altLang="en-US" sz="1600" b="1" dirty="0">
                <a:solidFill>
                  <a:schemeClr val="tx1"/>
                </a:solidFill>
              </a:rPr>
              <a:t>每个事务在各关系上运行的频率和性能要求</a:t>
            </a:r>
            <a:endParaRPr lang="en-US" altLang="zh-CN" sz="2000" b="1" dirty="0">
              <a:solidFill>
                <a:schemeClr val="tx1"/>
              </a:solidFill>
            </a:endParaRPr>
          </a:p>
        </p:txBody>
      </p:sp>
      <p:sp>
        <p:nvSpPr>
          <p:cNvPr id="4" name="Rectangle 3">
            <a:extLst>
              <a:ext uri="{FF2B5EF4-FFF2-40B4-BE49-F238E27FC236}">
                <a16:creationId xmlns:a16="http://schemas.microsoft.com/office/drawing/2014/main" id="{309E73DF-225A-40C6-B949-A39F7E88745E}"/>
              </a:ext>
            </a:extLst>
          </p:cNvPr>
          <p:cNvSpPr txBox="1">
            <a:spLocks noChangeArrowheads="1"/>
          </p:cNvSpPr>
          <p:nvPr/>
        </p:nvSpPr>
        <p:spPr>
          <a:xfrm>
            <a:off x="4503936" y="2449944"/>
            <a:ext cx="4464496" cy="14089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850894" lvl="1" indent="-342900" defTabSz="1014227">
              <a:buFont typeface="+mj-ea"/>
              <a:buAutoNum type="circleNumDbPlain" startAt="2"/>
              <a:defRPr/>
            </a:pPr>
            <a:r>
              <a:rPr lang="zh-CN" altLang="en-US" sz="1600" b="1" dirty="0">
                <a:solidFill>
                  <a:schemeClr val="tx1"/>
                </a:solidFill>
              </a:rPr>
              <a:t>数据更新事务</a:t>
            </a:r>
          </a:p>
          <a:p>
            <a:pPr marL="1268224" lvl="2" indent="-252234" defTabSz="1014227">
              <a:defRPr/>
            </a:pPr>
            <a:r>
              <a:rPr lang="zh-CN" altLang="en-US" sz="1200" dirty="0"/>
              <a:t>被更新的关系</a:t>
            </a:r>
          </a:p>
          <a:p>
            <a:pPr marL="1268224" lvl="2" indent="-252234" defTabSz="1014227">
              <a:defRPr/>
            </a:pPr>
            <a:r>
              <a:rPr lang="zh-CN" altLang="en-US" sz="1200" dirty="0"/>
              <a:t>每个关系上的更新操作条件所涉及的属性</a:t>
            </a:r>
          </a:p>
          <a:p>
            <a:pPr marL="1268224" lvl="2" indent="-252234" defTabSz="1014227">
              <a:defRPr/>
            </a:pPr>
            <a:r>
              <a:rPr lang="zh-CN" altLang="en-US" sz="1200" dirty="0"/>
              <a:t>修改操作要改变的属性值</a:t>
            </a: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81DCC89C-CF37-457D-B077-D98D8BAD3D03}"/>
              </a:ext>
            </a:extLst>
          </p:cNvPr>
          <p:cNvSpPr>
            <a:spLocks noGrp="1" noChangeArrowheads="1"/>
          </p:cNvSpPr>
          <p:nvPr>
            <p:ph type="title"/>
          </p:nvPr>
        </p:nvSpPr>
        <p:spPr bwMode="auto">
          <a:xfrm>
            <a:off x="673355" y="265212"/>
            <a:ext cx="10049494" cy="66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dirty="0"/>
              <a:t>DBMS</a:t>
            </a:r>
            <a:r>
              <a:rPr dirty="0"/>
              <a:t>常用存取方法</a:t>
            </a:r>
            <a:r>
              <a:rPr lang="zh-CN" altLang="en-US" sz="2800" b="1" dirty="0">
                <a:solidFill>
                  <a:srgbClr val="FF0000"/>
                </a:solidFill>
                <a:latin typeface="微软雅黑" pitchFamily="34" charset="-122"/>
                <a:ea typeface="微软雅黑" pitchFamily="34" charset="-122"/>
              </a:rPr>
              <a:t>关系模式存取方法选择</a:t>
            </a:r>
            <a:br>
              <a:rPr lang="zh-CN" altLang="en-US" sz="2800" b="1" dirty="0">
                <a:solidFill>
                  <a:srgbClr val="FF0000"/>
                </a:solidFill>
                <a:latin typeface="微软雅黑" pitchFamily="34" charset="-122"/>
                <a:ea typeface="微软雅黑" pitchFamily="34" charset="-122"/>
              </a:rPr>
            </a:br>
            <a:endParaRPr dirty="0"/>
          </a:p>
        </p:txBody>
      </p:sp>
      <p:sp>
        <p:nvSpPr>
          <p:cNvPr id="489475" name="Rectangle 3">
            <a:extLst>
              <a:ext uri="{FF2B5EF4-FFF2-40B4-BE49-F238E27FC236}">
                <a16:creationId xmlns:a16="http://schemas.microsoft.com/office/drawing/2014/main" id="{FD834187-A258-423B-8FBA-8BC3D5414956}"/>
              </a:ext>
            </a:extLst>
          </p:cNvPr>
          <p:cNvSpPr>
            <a:spLocks noGrp="1" noChangeArrowheads="1"/>
          </p:cNvSpPr>
          <p:nvPr>
            <p:ph sz="quarter" idx="10"/>
          </p:nvPr>
        </p:nvSpPr>
        <p:spPr>
          <a:xfrm>
            <a:off x="687389" y="769938"/>
            <a:ext cx="8497067" cy="441300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dirty="0">
                <a:solidFill>
                  <a:schemeClr val="tx1"/>
                </a:solidFill>
                <a:highlight>
                  <a:srgbClr val="FFFF00"/>
                </a:highlight>
              </a:rPr>
              <a:t>索引方法：目前主要是</a:t>
            </a:r>
            <a:r>
              <a:rPr lang="en-US" altLang="zh-CN" dirty="0">
                <a:solidFill>
                  <a:schemeClr val="tx1"/>
                </a:solidFill>
                <a:highlight>
                  <a:srgbClr val="FFFF00"/>
                </a:highlight>
              </a:rPr>
              <a:t>B+</a:t>
            </a:r>
            <a:r>
              <a:rPr lang="zh-CN" altLang="en-US" dirty="0">
                <a:solidFill>
                  <a:schemeClr val="tx1"/>
                </a:solidFill>
                <a:highlight>
                  <a:srgbClr val="FFFF00"/>
                </a:highlight>
              </a:rPr>
              <a:t>树索引方法</a:t>
            </a:r>
          </a:p>
          <a:p>
            <a:pPr marL="823728" lvl="1" indent="-315734" defTabSz="1014227">
              <a:defRPr/>
            </a:pPr>
            <a:r>
              <a:rPr lang="zh-CN" altLang="en-US" sz="1600" dirty="0">
                <a:solidFill>
                  <a:schemeClr val="tx1"/>
                </a:solidFill>
                <a:latin typeface="华文楷体" panose="02010600040101010101" pitchFamily="2" charset="-122"/>
                <a:ea typeface="华文楷体" panose="02010600040101010101" pitchFamily="2" charset="-122"/>
              </a:rPr>
              <a:t>对哪些属性列建立索引</a:t>
            </a:r>
          </a:p>
          <a:p>
            <a:pPr marL="823728" lvl="1" indent="-315734" defTabSz="1014227">
              <a:defRPr/>
            </a:pPr>
            <a:r>
              <a:rPr lang="zh-CN" altLang="en-US" sz="1600" dirty="0">
                <a:solidFill>
                  <a:schemeClr val="tx1"/>
                </a:solidFill>
                <a:latin typeface="华文楷体" panose="02010600040101010101" pitchFamily="2" charset="-122"/>
                <a:ea typeface="华文楷体" panose="02010600040101010101" pitchFamily="2" charset="-122"/>
              </a:rPr>
              <a:t>对哪些属性列建立组合索引</a:t>
            </a:r>
          </a:p>
          <a:p>
            <a:pPr marL="823728" lvl="1" indent="-315734" defTabSz="1014227">
              <a:defRPr/>
            </a:pPr>
            <a:r>
              <a:rPr lang="zh-CN" altLang="en-US" sz="1600" dirty="0">
                <a:solidFill>
                  <a:schemeClr val="tx1"/>
                </a:solidFill>
                <a:latin typeface="华文楷体" panose="02010600040101010101" pitchFamily="2" charset="-122"/>
                <a:ea typeface="华文楷体" panose="02010600040101010101" pitchFamily="2" charset="-122"/>
              </a:rPr>
              <a:t>对哪些索引要设计为唯一索引</a:t>
            </a:r>
          </a:p>
          <a:p>
            <a:pPr marL="380996" indent="-380996" defTabSz="1014227" eaLnBrk="1" hangingPunct="1">
              <a:lnSpc>
                <a:spcPct val="130000"/>
              </a:lnSpc>
              <a:defRPr/>
            </a:pPr>
            <a:r>
              <a:rPr lang="zh-CN" altLang="en-US" dirty="0">
                <a:solidFill>
                  <a:schemeClr val="tx1"/>
                </a:solidFill>
                <a:highlight>
                  <a:srgbClr val="FFFF00"/>
                </a:highlight>
              </a:rPr>
              <a:t>聚簇方法</a:t>
            </a:r>
            <a:endParaRPr lang="en-US" altLang="zh-CN" dirty="0">
              <a:solidFill>
                <a:schemeClr val="tx1"/>
              </a:solidFill>
              <a:highlight>
                <a:srgbClr val="FFFF00"/>
              </a:highlight>
            </a:endParaRPr>
          </a:p>
          <a:p>
            <a:pPr marL="808038" lvl="1" indent="-280988" defTabSz="1014227" eaLnBrk="1" hangingPunct="1">
              <a:lnSpc>
                <a:spcPct val="130000"/>
              </a:lnSpc>
              <a:defRPr/>
            </a:pPr>
            <a:r>
              <a:rPr lang="zh-CN" altLang="en-US" sz="1600" dirty="0">
                <a:solidFill>
                  <a:schemeClr val="tx1"/>
                </a:solidFill>
                <a:latin typeface="华文楷体" panose="02010600040101010101" pitchFamily="2" charset="-122"/>
                <a:ea typeface="华文楷体" panose="02010600040101010101" pitchFamily="2" charset="-122"/>
              </a:rPr>
              <a:t>为了提高某个属性（或属性组）的查询速度，把这些</a:t>
            </a:r>
            <a:r>
              <a:rPr lang="zh-CN" altLang="en-US" sz="1600" dirty="0">
                <a:solidFill>
                  <a:schemeClr val="tx1"/>
                </a:solidFill>
                <a:highlight>
                  <a:srgbClr val="FFFF00"/>
                </a:highlight>
                <a:latin typeface="华文楷体" panose="02010600040101010101" pitchFamily="2" charset="-122"/>
                <a:ea typeface="华文楷体" panose="02010600040101010101" pitchFamily="2" charset="-122"/>
              </a:rPr>
              <a:t>属性（称为聚簇码）上具有</a:t>
            </a:r>
            <a:r>
              <a:rPr lang="zh-CN" altLang="en-US" sz="1600" b="1" dirty="0">
                <a:solidFill>
                  <a:srgbClr val="FF0000"/>
                </a:solidFill>
                <a:highlight>
                  <a:srgbClr val="FFFF00"/>
                </a:highlight>
                <a:latin typeface="华文楷体" panose="02010600040101010101" pitchFamily="2" charset="-122"/>
                <a:ea typeface="华文楷体" panose="02010600040101010101" pitchFamily="2" charset="-122"/>
              </a:rPr>
              <a:t>相同值</a:t>
            </a:r>
            <a:r>
              <a:rPr lang="zh-CN" altLang="en-US" sz="1600" dirty="0">
                <a:solidFill>
                  <a:schemeClr val="tx1"/>
                </a:solidFill>
                <a:highlight>
                  <a:srgbClr val="FFFF00"/>
                </a:highlight>
                <a:latin typeface="华文楷体" panose="02010600040101010101" pitchFamily="2" charset="-122"/>
                <a:ea typeface="华文楷体" panose="02010600040101010101" pitchFamily="2" charset="-122"/>
              </a:rPr>
              <a:t>的元组集中存放在</a:t>
            </a:r>
            <a:r>
              <a:rPr lang="zh-CN" altLang="en-US" sz="1600" b="1" dirty="0">
                <a:solidFill>
                  <a:srgbClr val="FF0000"/>
                </a:solidFill>
                <a:highlight>
                  <a:srgbClr val="FFFF00"/>
                </a:highlight>
                <a:latin typeface="华文楷体" panose="02010600040101010101" pitchFamily="2" charset="-122"/>
                <a:ea typeface="华文楷体" panose="02010600040101010101" pitchFamily="2" charset="-122"/>
              </a:rPr>
              <a:t>连续的物理块</a:t>
            </a:r>
            <a:r>
              <a:rPr lang="zh-CN" altLang="en-US" sz="1600" dirty="0">
                <a:solidFill>
                  <a:schemeClr val="tx1"/>
                </a:solidFill>
                <a:highlight>
                  <a:srgbClr val="FFFF00"/>
                </a:highlight>
                <a:latin typeface="华文楷体" panose="02010600040101010101" pitchFamily="2" charset="-122"/>
                <a:ea typeface="华文楷体" panose="02010600040101010101" pitchFamily="2" charset="-122"/>
              </a:rPr>
              <a:t>称为聚簇</a:t>
            </a:r>
          </a:p>
          <a:p>
            <a:pPr marL="380996" indent="-380996" defTabSz="1014227" eaLnBrk="1" hangingPunct="1">
              <a:lnSpc>
                <a:spcPct val="130000"/>
              </a:lnSpc>
              <a:defRPr/>
            </a:pPr>
            <a:r>
              <a:rPr lang="en-US" altLang="zh-CN" dirty="0">
                <a:solidFill>
                  <a:schemeClr val="tx1"/>
                </a:solidFill>
                <a:highlight>
                  <a:srgbClr val="FFFF00"/>
                </a:highlight>
              </a:rPr>
              <a:t>HASH</a:t>
            </a:r>
            <a:r>
              <a:rPr lang="zh-CN" altLang="en-US" dirty="0">
                <a:solidFill>
                  <a:schemeClr val="tx1"/>
                </a:solidFill>
                <a:highlight>
                  <a:srgbClr val="FFFF00"/>
                </a:highlight>
              </a:rPr>
              <a:t>方法</a:t>
            </a:r>
            <a:endParaRPr lang="en-US" altLang="zh-CN" dirty="0">
              <a:solidFill>
                <a:schemeClr val="tx1"/>
              </a:solidFill>
              <a:highlight>
                <a:srgbClr val="FFFF00"/>
              </a:highlight>
            </a:endParaRPr>
          </a:p>
          <a:p>
            <a:pPr marL="808038" lvl="1" indent="-358775" defTabSz="1014227" eaLnBrk="1" hangingPunct="1">
              <a:lnSpc>
                <a:spcPct val="130000"/>
              </a:lnSpc>
              <a:defRPr/>
            </a:pPr>
            <a:r>
              <a:rPr lang="zh-CN" altLang="en-US" sz="1600" dirty="0">
                <a:solidFill>
                  <a:schemeClr val="tx1"/>
                </a:solidFill>
                <a:latin typeface="华文楷体" panose="02010600040101010101" pitchFamily="2" charset="-122"/>
                <a:ea typeface="华文楷体" panose="02010600040101010101" pitchFamily="2" charset="-122"/>
              </a:rPr>
              <a:t>该关系的属性主要出现在等值连接条件中或主要出现在相等比较选择条件中</a:t>
            </a:r>
          </a:p>
          <a:p>
            <a:pPr marL="808038" lvl="1" indent="-358775" defTabSz="1014227" eaLnBrk="1" hangingPunct="1">
              <a:lnSpc>
                <a:spcPct val="130000"/>
              </a:lnSpc>
              <a:defRPr/>
            </a:pPr>
            <a:r>
              <a:rPr lang="zh-CN" altLang="en-US" sz="1600" dirty="0">
                <a:solidFill>
                  <a:schemeClr val="tx1"/>
                </a:solidFill>
                <a:latin typeface="华文楷体" panose="02010600040101010101" pitchFamily="2" charset="-122"/>
                <a:ea typeface="华文楷体" panose="02010600040101010101" pitchFamily="2" charset="-122"/>
              </a:rPr>
              <a:t>该关系的大小可预知，而且不变；或该关系的大小动态改变，但所选用的</a:t>
            </a:r>
            <a:r>
              <a:rPr lang="en-US" altLang="zh-CN" sz="1600" dirty="0">
                <a:solidFill>
                  <a:schemeClr val="tx1"/>
                </a:solidFill>
                <a:latin typeface="华文楷体" panose="02010600040101010101" pitchFamily="2" charset="-122"/>
                <a:ea typeface="华文楷体" panose="02010600040101010101" pitchFamily="2" charset="-122"/>
              </a:rPr>
              <a:t>DBMS</a:t>
            </a:r>
            <a:r>
              <a:rPr lang="zh-CN" altLang="en-US" sz="1600" dirty="0">
                <a:solidFill>
                  <a:schemeClr val="tx1"/>
                </a:solidFill>
                <a:latin typeface="华文楷体" panose="02010600040101010101" pitchFamily="2" charset="-122"/>
                <a:ea typeface="华文楷体" panose="02010600040101010101" pitchFamily="2" charset="-122"/>
              </a:rPr>
              <a:t>提供了动态</a:t>
            </a:r>
            <a:r>
              <a:rPr lang="en-US" altLang="zh-CN" sz="1600" dirty="0">
                <a:solidFill>
                  <a:schemeClr val="tx1"/>
                </a:solidFill>
                <a:latin typeface="华文楷体" panose="02010600040101010101" pitchFamily="2" charset="-122"/>
                <a:ea typeface="华文楷体" panose="02010600040101010101" pitchFamily="2" charset="-122"/>
              </a:rPr>
              <a:t>HASH</a:t>
            </a:r>
            <a:r>
              <a:rPr lang="zh-CN" altLang="en-US" sz="1600" dirty="0">
                <a:solidFill>
                  <a:schemeClr val="tx1"/>
                </a:solidFill>
                <a:latin typeface="华文楷体" panose="02010600040101010101" pitchFamily="2" charset="-122"/>
                <a:ea typeface="华文楷体" panose="02010600040101010101" pitchFamily="2" charset="-122"/>
              </a:rPr>
              <a:t>存取方法</a:t>
            </a: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9B43853D-7D38-40D4-8BEA-CF550F6AA6FA}"/>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索引存取方法的</a:t>
            </a:r>
            <a:r>
              <a:rPr lang="zh-CN" altLang="en-US" dirty="0"/>
              <a:t>一般规则</a:t>
            </a:r>
            <a:endParaRPr dirty="0"/>
          </a:p>
        </p:txBody>
      </p:sp>
      <p:sp>
        <p:nvSpPr>
          <p:cNvPr id="491523" name="Rectangle 3">
            <a:extLst>
              <a:ext uri="{FF2B5EF4-FFF2-40B4-BE49-F238E27FC236}">
                <a16:creationId xmlns:a16="http://schemas.microsoft.com/office/drawing/2014/main" id="{31F10E7F-A9A6-44FF-A6AB-BB618FA2049C}"/>
              </a:ext>
            </a:extLst>
          </p:cNvPr>
          <p:cNvSpPr>
            <a:spLocks noGrp="1" noChangeArrowheads="1"/>
          </p:cNvSpPr>
          <p:nvPr>
            <p:ph sz="quarter" idx="10"/>
          </p:nvPr>
        </p:nvSpPr>
        <p:spPr>
          <a:xfrm>
            <a:off x="687388" y="769938"/>
            <a:ext cx="9001125" cy="413600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50000"/>
              </a:lnSpc>
              <a:defRPr/>
            </a:pPr>
            <a:r>
              <a:rPr lang="zh-CN" altLang="en-US" dirty="0">
                <a:solidFill>
                  <a:schemeClr val="tx1"/>
                </a:solidFill>
              </a:rPr>
              <a:t>选择索引存取方法的一般规则</a:t>
            </a:r>
          </a:p>
          <a:p>
            <a:pPr marL="823728" lvl="1" indent="-315734" defTabSz="1014227">
              <a:defRPr/>
            </a:pP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如果一个</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或一组</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属性经常在查询条件中出现，则考虑在这个</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或这组</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属性上建立索引</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或组合索引</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p>
          <a:p>
            <a:pPr marL="823728" lvl="1" indent="-315734" defTabSz="1014227">
              <a:defRPr/>
            </a:pP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如果一个属性经常作为最大值和最小值等聚集函数的参数，则考虑在这个属性上建立索引</a:t>
            </a:r>
          </a:p>
          <a:p>
            <a:pPr marL="823728" lvl="1" indent="-315734" defTabSz="1014227">
              <a:defRPr/>
            </a:pP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如果一个</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或一组</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属性经常在连接操作的连接条件中出现，则考虑在这个</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或这组</a:t>
            </a:r>
            <a:r>
              <a:rPr lang="en-US" altLang="zh-CN"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lumMod val="65000"/>
                    <a:lumOff val="35000"/>
                  </a:schemeClr>
                </a:solidFill>
                <a:highlight>
                  <a:srgbClr val="FFFF00"/>
                </a:highlight>
                <a:latin typeface="华文楷体" panose="02010600040101010101" pitchFamily="2" charset="-122"/>
                <a:ea typeface="华文楷体" panose="02010600040101010101" pitchFamily="2" charset="-122"/>
              </a:rPr>
              <a:t>属性上建立索引</a:t>
            </a:r>
          </a:p>
          <a:p>
            <a:pPr marL="380996" indent="-380996" defTabSz="1014227" eaLnBrk="1" hangingPunct="1">
              <a:lnSpc>
                <a:spcPct val="150000"/>
              </a:lnSpc>
              <a:defRPr/>
            </a:pPr>
            <a:r>
              <a:rPr lang="zh-CN" altLang="en-US" dirty="0">
                <a:solidFill>
                  <a:schemeClr val="tx1"/>
                </a:solidFill>
              </a:rPr>
              <a:t>关系上定义的索引数过多会带来较多的额外开销</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维护索引的开销</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查找索引的开销</a:t>
            </a: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1F60121B-E37D-41A7-A8C0-B49F29E5400D}"/>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确定数据库的存储结构</a:t>
            </a:r>
          </a:p>
        </p:txBody>
      </p:sp>
      <p:sp>
        <p:nvSpPr>
          <p:cNvPr id="505859" name="Rectangle 3">
            <a:extLst>
              <a:ext uri="{FF2B5EF4-FFF2-40B4-BE49-F238E27FC236}">
                <a16:creationId xmlns:a16="http://schemas.microsoft.com/office/drawing/2014/main" id="{E2667041-4BDA-4026-89E5-86E07497FD7F}"/>
              </a:ext>
            </a:extLst>
          </p:cNvPr>
          <p:cNvSpPr>
            <a:spLocks noGrp="1" noChangeArrowheads="1"/>
          </p:cNvSpPr>
          <p:nvPr>
            <p:ph sz="quarter" idx="10"/>
          </p:nvPr>
        </p:nvSpPr>
        <p:spPr>
          <a:xfrm>
            <a:off x="687388" y="769938"/>
            <a:ext cx="3716741" cy="442089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2000" dirty="0">
                <a:solidFill>
                  <a:schemeClr val="tx1"/>
                </a:solidFill>
              </a:rPr>
              <a:t>需要考虑如下数据如何存储</a:t>
            </a:r>
          </a:p>
          <a:p>
            <a:pPr marL="823728" lvl="1" indent="-315734" defTabSz="1014227">
              <a:lnSpc>
                <a:spcPct val="100000"/>
              </a:lnSpc>
              <a:defRPr/>
            </a:pPr>
            <a:r>
              <a:rPr lang="zh-CN" altLang="en-US" sz="1600" dirty="0">
                <a:solidFill>
                  <a:schemeClr val="tx1"/>
                </a:solidFill>
              </a:rPr>
              <a:t>关系：数据文件</a:t>
            </a:r>
          </a:p>
          <a:p>
            <a:pPr marL="823728" lvl="1" indent="-315734" defTabSz="1014227">
              <a:lnSpc>
                <a:spcPct val="100000"/>
              </a:lnSpc>
              <a:defRPr/>
            </a:pPr>
            <a:r>
              <a:rPr lang="zh-CN" altLang="en-US" sz="1600" dirty="0">
                <a:solidFill>
                  <a:schemeClr val="tx1"/>
                </a:solidFill>
              </a:rPr>
              <a:t>索引：索引文件</a:t>
            </a:r>
          </a:p>
          <a:p>
            <a:pPr marL="823728" lvl="1" indent="-315734" defTabSz="1014227">
              <a:lnSpc>
                <a:spcPct val="100000"/>
              </a:lnSpc>
              <a:defRPr/>
            </a:pPr>
            <a:r>
              <a:rPr lang="zh-CN" altLang="en-US" sz="1600" dirty="0">
                <a:solidFill>
                  <a:schemeClr val="tx1"/>
                </a:solidFill>
              </a:rPr>
              <a:t>聚簇</a:t>
            </a:r>
          </a:p>
          <a:p>
            <a:pPr marL="823728" lvl="1" indent="-315734" defTabSz="1014227">
              <a:lnSpc>
                <a:spcPct val="100000"/>
              </a:lnSpc>
              <a:defRPr/>
            </a:pPr>
            <a:r>
              <a:rPr lang="zh-CN" altLang="en-US" sz="1600" dirty="0">
                <a:solidFill>
                  <a:schemeClr val="tx1"/>
                </a:solidFill>
              </a:rPr>
              <a:t>日志：日志文件</a:t>
            </a:r>
          </a:p>
          <a:p>
            <a:pPr marL="823728" lvl="1" indent="-315734" defTabSz="1014227">
              <a:lnSpc>
                <a:spcPct val="100000"/>
              </a:lnSpc>
              <a:defRPr/>
            </a:pPr>
            <a:r>
              <a:rPr lang="zh-CN" altLang="en-US" sz="1600" dirty="0">
                <a:solidFill>
                  <a:schemeClr val="tx1"/>
                </a:solidFill>
              </a:rPr>
              <a:t>备份：备份文件</a:t>
            </a:r>
          </a:p>
          <a:p>
            <a:pPr marL="380996" indent="-380996" defTabSz="1014227" eaLnBrk="1" hangingPunct="1">
              <a:lnSpc>
                <a:spcPct val="130000"/>
              </a:lnSpc>
              <a:defRPr/>
            </a:pPr>
            <a:r>
              <a:rPr lang="zh-CN" altLang="en-US" sz="2000" dirty="0">
                <a:solidFill>
                  <a:schemeClr val="tx1"/>
                </a:solidFill>
              </a:rPr>
              <a:t>确定系统配置</a:t>
            </a:r>
            <a:endParaRPr lang="en-US" altLang="zh-CN" sz="2000" dirty="0">
              <a:solidFill>
                <a:schemeClr val="tx1"/>
              </a:solidFill>
            </a:endParaRPr>
          </a:p>
          <a:p>
            <a:pPr marL="823728" lvl="1" indent="-315734" defTabSz="1014227">
              <a:defRPr/>
            </a:pPr>
            <a:r>
              <a:rPr lang="zh-CN" altLang="en-US" sz="1600" dirty="0">
                <a:solidFill>
                  <a:schemeClr val="tx1"/>
                </a:solidFill>
              </a:rPr>
              <a:t>同时使用数据库的用户数</a:t>
            </a:r>
          </a:p>
          <a:p>
            <a:pPr marL="823728" lvl="1" indent="-315734" defTabSz="1014227">
              <a:defRPr/>
            </a:pPr>
            <a:r>
              <a:rPr lang="zh-CN" altLang="en-US" sz="1600" dirty="0">
                <a:solidFill>
                  <a:schemeClr val="tx1"/>
                </a:solidFill>
              </a:rPr>
              <a:t>同时打开的数据库对象数</a:t>
            </a:r>
          </a:p>
          <a:p>
            <a:pPr marL="823728" lvl="1" indent="-315734" defTabSz="1014227">
              <a:defRPr/>
            </a:pPr>
            <a:r>
              <a:rPr lang="zh-CN" altLang="en-US" sz="1600" dirty="0">
                <a:solidFill>
                  <a:schemeClr val="tx1"/>
                </a:solidFill>
              </a:rPr>
              <a:t>内存分配参数 </a:t>
            </a:r>
          </a:p>
          <a:p>
            <a:pPr marL="823728" lvl="1" indent="-315734" defTabSz="1014227">
              <a:defRPr/>
            </a:pPr>
            <a:r>
              <a:rPr lang="zh-CN" altLang="en-US" sz="1600" dirty="0">
                <a:solidFill>
                  <a:schemeClr val="tx1"/>
                </a:solidFill>
              </a:rPr>
              <a:t>使用的缓冲区长度、个数</a:t>
            </a:r>
          </a:p>
          <a:p>
            <a:pPr marL="823728" lvl="1" indent="-315734" defTabSz="1014227">
              <a:defRPr/>
            </a:pPr>
            <a:r>
              <a:rPr lang="zh-CN" altLang="en-US" sz="1600" dirty="0">
                <a:solidFill>
                  <a:schemeClr val="tx1"/>
                </a:solidFill>
              </a:rPr>
              <a:t>存储分配参数 </a:t>
            </a:r>
          </a:p>
        </p:txBody>
      </p:sp>
      <p:grpSp>
        <p:nvGrpSpPr>
          <p:cNvPr id="6" name="组合 5">
            <a:extLst>
              <a:ext uri="{FF2B5EF4-FFF2-40B4-BE49-F238E27FC236}">
                <a16:creationId xmlns:a16="http://schemas.microsoft.com/office/drawing/2014/main" id="{173173BE-8F69-4905-9FCD-962971DABCDB}"/>
              </a:ext>
            </a:extLst>
          </p:cNvPr>
          <p:cNvGrpSpPr/>
          <p:nvPr/>
        </p:nvGrpSpPr>
        <p:grpSpPr>
          <a:xfrm>
            <a:off x="5258419" y="841276"/>
            <a:ext cx="3744417" cy="876135"/>
            <a:chOff x="5944096" y="1003157"/>
            <a:chExt cx="3744417" cy="876135"/>
          </a:xfrm>
        </p:grpSpPr>
        <p:pic>
          <p:nvPicPr>
            <p:cNvPr id="15362" name="Picture 2" descr="See the source image">
              <a:extLst>
                <a:ext uri="{FF2B5EF4-FFF2-40B4-BE49-F238E27FC236}">
                  <a16:creationId xmlns:a16="http://schemas.microsoft.com/office/drawing/2014/main" id="{EEFF9B1C-9650-4411-A259-A81D81A93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110" y="1057300"/>
              <a:ext cx="924997" cy="81849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9F10AA4F-E6D5-42BC-A773-F7E4638144DC}"/>
                </a:ext>
              </a:extLst>
            </p:cNvPr>
            <p:cNvGrpSpPr/>
            <p:nvPr/>
          </p:nvGrpSpPr>
          <p:grpSpPr>
            <a:xfrm>
              <a:off x="5944096" y="1003157"/>
              <a:ext cx="904503" cy="818492"/>
              <a:chOff x="5944096" y="1003157"/>
              <a:chExt cx="904503" cy="818492"/>
            </a:xfrm>
          </p:grpSpPr>
          <p:pic>
            <p:nvPicPr>
              <p:cNvPr id="15364" name="Picture 4" descr="See the source image">
                <a:extLst>
                  <a:ext uri="{FF2B5EF4-FFF2-40B4-BE49-F238E27FC236}">
                    <a16:creationId xmlns:a16="http://schemas.microsoft.com/office/drawing/2014/main" id="{93966ACA-E080-401A-8CDA-589EAB2AB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096" y="1003157"/>
                <a:ext cx="904503" cy="81849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E8E58D1-72B8-428D-A412-8D132010CC7E}"/>
                  </a:ext>
                </a:extLst>
              </p:cNvPr>
              <p:cNvSpPr/>
              <p:nvPr/>
            </p:nvSpPr>
            <p:spPr>
              <a:xfrm>
                <a:off x="6092897" y="1645207"/>
                <a:ext cx="571278" cy="176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rPr>
                  <a:t>index</a:t>
                </a:r>
                <a:endParaRPr lang="zh-CN" altLang="en-US" sz="1100" b="1" dirty="0">
                  <a:solidFill>
                    <a:schemeClr val="bg1"/>
                  </a:solidFill>
                </a:endParaRPr>
              </a:p>
            </p:txBody>
          </p:sp>
        </p:grpSp>
        <p:grpSp>
          <p:nvGrpSpPr>
            <p:cNvPr id="4" name="组合 3">
              <a:extLst>
                <a:ext uri="{FF2B5EF4-FFF2-40B4-BE49-F238E27FC236}">
                  <a16:creationId xmlns:a16="http://schemas.microsoft.com/office/drawing/2014/main" id="{D2222380-2336-4A4C-95B2-CDA07B13B891}"/>
                </a:ext>
              </a:extLst>
            </p:cNvPr>
            <p:cNvGrpSpPr/>
            <p:nvPr/>
          </p:nvGrpSpPr>
          <p:grpSpPr>
            <a:xfrm>
              <a:off x="8036274" y="1057300"/>
              <a:ext cx="818492" cy="818492"/>
              <a:chOff x="8036274" y="1057300"/>
              <a:chExt cx="818492" cy="818492"/>
            </a:xfrm>
          </p:grpSpPr>
          <p:pic>
            <p:nvPicPr>
              <p:cNvPr id="15366" name="Picture 6" descr="See the source image">
                <a:extLst>
                  <a:ext uri="{FF2B5EF4-FFF2-40B4-BE49-F238E27FC236}">
                    <a16:creationId xmlns:a16="http://schemas.microsoft.com/office/drawing/2014/main" id="{CAA3CF90-3C34-4415-B15B-822BCD425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274" y="1057300"/>
                <a:ext cx="818492" cy="81849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FF8ECDE-9BDA-4492-A3CD-A882FB682ED2}"/>
                  </a:ext>
                </a:extLst>
              </p:cNvPr>
              <p:cNvSpPr/>
              <p:nvPr/>
            </p:nvSpPr>
            <p:spPr>
              <a:xfrm>
                <a:off x="8159880" y="1057300"/>
                <a:ext cx="592527" cy="216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rPr>
                  <a:t>data</a:t>
                </a:r>
                <a:endParaRPr lang="zh-CN" altLang="en-US" sz="1100" b="1" dirty="0">
                  <a:solidFill>
                    <a:schemeClr val="bg1"/>
                  </a:solidFill>
                </a:endParaRPr>
              </a:p>
            </p:txBody>
          </p:sp>
        </p:grpSp>
        <p:pic>
          <p:nvPicPr>
            <p:cNvPr id="5" name="图片 4">
              <a:extLst>
                <a:ext uri="{FF2B5EF4-FFF2-40B4-BE49-F238E27FC236}">
                  <a16:creationId xmlns:a16="http://schemas.microsoft.com/office/drawing/2014/main" id="{0A42F7DE-98FE-41D5-BACF-C8E5D15A1DEC}"/>
                </a:ext>
              </a:extLst>
            </p:cNvPr>
            <p:cNvPicPr>
              <a:picLocks noChangeAspect="1"/>
            </p:cNvPicPr>
            <p:nvPr/>
          </p:nvPicPr>
          <p:blipFill>
            <a:blip r:embed="rId5"/>
            <a:stretch>
              <a:fillRect/>
            </a:stretch>
          </p:blipFill>
          <p:spPr>
            <a:xfrm>
              <a:off x="8978372" y="1043463"/>
              <a:ext cx="710141" cy="835829"/>
            </a:xfrm>
            <a:prstGeom prst="rect">
              <a:avLst/>
            </a:prstGeom>
          </p:spPr>
        </p:pic>
      </p:grpSp>
      <p:grpSp>
        <p:nvGrpSpPr>
          <p:cNvPr id="20" name="组合 19">
            <a:extLst>
              <a:ext uri="{FF2B5EF4-FFF2-40B4-BE49-F238E27FC236}">
                <a16:creationId xmlns:a16="http://schemas.microsoft.com/office/drawing/2014/main" id="{669D7E15-AD0A-49F1-B120-1AF4987E53D8}"/>
              </a:ext>
            </a:extLst>
          </p:cNvPr>
          <p:cNvGrpSpPr/>
          <p:nvPr/>
        </p:nvGrpSpPr>
        <p:grpSpPr>
          <a:xfrm>
            <a:off x="4935984" y="2713484"/>
            <a:ext cx="4669714" cy="2374713"/>
            <a:chOff x="5269369" y="2857500"/>
            <a:chExt cx="4669714" cy="2374713"/>
          </a:xfrm>
        </p:grpSpPr>
        <p:pic>
          <p:nvPicPr>
            <p:cNvPr id="15" name="图片 14">
              <a:extLst>
                <a:ext uri="{FF2B5EF4-FFF2-40B4-BE49-F238E27FC236}">
                  <a16:creationId xmlns:a16="http://schemas.microsoft.com/office/drawing/2014/main" id="{755A22D0-18AD-4F83-8980-45DDB016ED7A}"/>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084361" y="2857500"/>
              <a:ext cx="3039730" cy="1542827"/>
            </a:xfrm>
            <a:prstGeom prst="rect">
              <a:avLst/>
            </a:prstGeom>
          </p:spPr>
        </p:pic>
        <p:pic>
          <p:nvPicPr>
            <p:cNvPr id="19" name="图片 18">
              <a:extLst>
                <a:ext uri="{FF2B5EF4-FFF2-40B4-BE49-F238E27FC236}">
                  <a16:creationId xmlns:a16="http://schemas.microsoft.com/office/drawing/2014/main" id="{D6036E22-08E0-4BE0-BBB1-7366275295E3}"/>
                </a:ext>
              </a:extLst>
            </p:cNvPr>
            <p:cNvPicPr>
              <a:picLocks noChangeAspect="1"/>
            </p:cNvPicPr>
            <p:nvPr/>
          </p:nvPicPr>
          <p:blipFill>
            <a:blip r:embed="rId7"/>
            <a:stretch>
              <a:fillRect/>
            </a:stretch>
          </p:blipFill>
          <p:spPr>
            <a:xfrm>
              <a:off x="5269369" y="4442063"/>
              <a:ext cx="4669714" cy="790150"/>
            </a:xfrm>
            <a:prstGeom prst="rect">
              <a:avLst/>
            </a:prstGeom>
          </p:spPr>
        </p:pic>
      </p:grpSp>
      <p:sp>
        <p:nvSpPr>
          <p:cNvPr id="22" name="左大括号 21">
            <a:extLst>
              <a:ext uri="{FF2B5EF4-FFF2-40B4-BE49-F238E27FC236}">
                <a16:creationId xmlns:a16="http://schemas.microsoft.com/office/drawing/2014/main" id="{EBE7B3B4-49DB-45C8-870B-FBDFE48DECDC}"/>
              </a:ext>
            </a:extLst>
          </p:cNvPr>
          <p:cNvSpPr/>
          <p:nvPr/>
        </p:nvSpPr>
        <p:spPr>
          <a:xfrm rot="16200000">
            <a:off x="7206587" y="355710"/>
            <a:ext cx="154003" cy="3173746"/>
          </a:xfrm>
          <a:prstGeom prst="leftBrace">
            <a:avLst>
              <a:gd name="adj1" fmla="val 68598"/>
              <a:gd name="adj2" fmla="val 494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A51EB4E9-4C67-4699-9BD0-CCA3A204570D}"/>
              </a:ext>
            </a:extLst>
          </p:cNvPr>
          <p:cNvCxnSpPr>
            <a:stCxn id="22" idx="1"/>
            <a:endCxn id="15" idx="0"/>
          </p:cNvCxnSpPr>
          <p:nvPr/>
        </p:nvCxnSpPr>
        <p:spPr>
          <a:xfrm>
            <a:off x="7265626" y="2019585"/>
            <a:ext cx="5215" cy="69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D0E11FC8-4501-4D4F-977A-794C06C17595}"/>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确定数据的存放位置的基本原则</a:t>
            </a:r>
          </a:p>
        </p:txBody>
      </p:sp>
      <p:sp>
        <p:nvSpPr>
          <p:cNvPr id="507907" name="Rectangle 3">
            <a:extLst>
              <a:ext uri="{FF2B5EF4-FFF2-40B4-BE49-F238E27FC236}">
                <a16:creationId xmlns:a16="http://schemas.microsoft.com/office/drawing/2014/main" id="{D4B85D72-6CB0-47B6-89D3-2B99A305221B}"/>
              </a:ext>
            </a:extLst>
          </p:cNvPr>
          <p:cNvSpPr>
            <a:spLocks noGrp="1" noChangeArrowheads="1"/>
          </p:cNvSpPr>
          <p:nvPr>
            <p:ph sz="quarter" idx="10"/>
          </p:nvPr>
        </p:nvSpPr>
        <p:spPr>
          <a:xfrm>
            <a:off x="687389" y="769938"/>
            <a:ext cx="8641084" cy="434215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pPr>
            <a:r>
              <a:rPr lang="zh-CN" altLang="en-US" sz="2400" dirty="0">
                <a:solidFill>
                  <a:srgbClr val="FF0000"/>
                </a:solidFill>
              </a:rPr>
              <a:t>易变部分与稳定部分分开存放</a:t>
            </a:r>
          </a:p>
          <a:p>
            <a:pPr marL="380996" indent="-380996" defTabSz="1014227" eaLnBrk="1" hangingPunct="1">
              <a:lnSpc>
                <a:spcPct val="130000"/>
              </a:lnSpc>
            </a:pPr>
            <a:r>
              <a:rPr lang="zh-CN" altLang="en-US" sz="2400" dirty="0">
                <a:solidFill>
                  <a:srgbClr val="FF0000"/>
                </a:solidFill>
              </a:rPr>
              <a:t>存取频率较高部分与存取频率较低部分分开存放</a:t>
            </a:r>
            <a:endParaRPr lang="en-US" altLang="zh-CN" sz="2400" dirty="0">
              <a:solidFill>
                <a:srgbClr val="FF0000"/>
              </a:solidFill>
            </a:endParaRPr>
          </a:p>
          <a:p>
            <a:pPr marL="823728" lvl="1" indent="-315734" defTabSz="1014227">
              <a:defRPr/>
            </a:pPr>
            <a:r>
              <a:rPr lang="zh-CN" altLang="en-US" sz="2000" dirty="0">
                <a:solidFill>
                  <a:schemeClr val="tx1">
                    <a:lumMod val="65000"/>
                    <a:lumOff val="35000"/>
                  </a:schemeClr>
                </a:solidFill>
                <a:latin typeface="华文楷体" panose="02010600040101010101" pitchFamily="2" charset="-122"/>
                <a:ea typeface="华文楷体" panose="02010600040101010101" pitchFamily="2" charset="-122"/>
              </a:rPr>
              <a:t>数据库数据备份、日志文件备份只在故障恢复时才使用，而且数据量很大，可以考虑存放在磁带上</a:t>
            </a:r>
          </a:p>
          <a:p>
            <a:pPr marL="823728" lvl="1" indent="-315734" defTabSz="1014227">
              <a:defRPr/>
            </a:pPr>
            <a:r>
              <a:rPr lang="zh-CN" altLang="en-US" sz="2000" dirty="0">
                <a:solidFill>
                  <a:schemeClr val="tx1">
                    <a:lumMod val="65000"/>
                    <a:lumOff val="35000"/>
                  </a:schemeClr>
                </a:solidFill>
                <a:latin typeface="华文楷体" panose="02010600040101010101" pitchFamily="2" charset="-122"/>
                <a:ea typeface="华文楷体" panose="02010600040101010101" pitchFamily="2" charset="-122"/>
              </a:rPr>
              <a:t>如果计算机有多个磁盘或阵列 ，可以将表和索引分别放在不同的磁盘上，在查询时，由于磁盘驱动器并行工作，可以提高物理</a:t>
            </a:r>
            <a:r>
              <a:rPr lang="en-US" altLang="zh-CN" sz="2000" dirty="0">
                <a:solidFill>
                  <a:schemeClr val="tx1">
                    <a:lumMod val="65000"/>
                    <a:lumOff val="35000"/>
                  </a:schemeClr>
                </a:solidFill>
                <a:latin typeface="华文楷体" panose="02010600040101010101" pitchFamily="2" charset="-122"/>
                <a:ea typeface="华文楷体" panose="02010600040101010101" pitchFamily="2" charset="-122"/>
              </a:rPr>
              <a:t>I/O</a:t>
            </a:r>
            <a:r>
              <a:rPr lang="zh-CN" altLang="en-US" sz="2000" dirty="0">
                <a:solidFill>
                  <a:schemeClr val="tx1">
                    <a:lumMod val="65000"/>
                    <a:lumOff val="35000"/>
                  </a:schemeClr>
                </a:solidFill>
                <a:latin typeface="华文楷体" panose="02010600040101010101" pitchFamily="2" charset="-122"/>
                <a:ea typeface="华文楷体" panose="02010600040101010101" pitchFamily="2" charset="-122"/>
              </a:rPr>
              <a:t>读写的效率 </a:t>
            </a:r>
            <a:endParaRPr lang="en-US" altLang="zh-CN" sz="2000" dirty="0">
              <a:solidFill>
                <a:schemeClr val="tx1">
                  <a:lumMod val="65000"/>
                  <a:lumOff val="35000"/>
                </a:schemeClr>
              </a:solidFill>
              <a:latin typeface="华文楷体" panose="02010600040101010101" pitchFamily="2" charset="-122"/>
              <a:ea typeface="华文楷体" panose="02010600040101010101" pitchFamily="2" charset="-122"/>
            </a:endParaRPr>
          </a:p>
          <a:p>
            <a:pPr marL="823728" lvl="1" indent="-315734" defTabSz="1014227">
              <a:defRPr/>
            </a:pPr>
            <a:r>
              <a:rPr lang="zh-CN" altLang="en-US" sz="2000" dirty="0">
                <a:solidFill>
                  <a:schemeClr val="tx1">
                    <a:lumMod val="65000"/>
                    <a:lumOff val="35000"/>
                  </a:schemeClr>
                </a:solidFill>
                <a:latin typeface="华文楷体" panose="02010600040101010101" pitchFamily="2" charset="-122"/>
                <a:ea typeface="华文楷体" panose="02010600040101010101" pitchFamily="2" charset="-122"/>
              </a:rPr>
              <a:t>可以将比较大的表分别放在两个磁盘上，以加快存取速度，这在多用户环境下特别有效</a:t>
            </a:r>
          </a:p>
          <a:p>
            <a:pPr marL="823728" lvl="1" indent="-315734" defTabSz="1014227">
              <a:defRPr/>
            </a:pPr>
            <a:r>
              <a:rPr lang="zh-CN" altLang="en-US" sz="2000" dirty="0">
                <a:solidFill>
                  <a:schemeClr val="tx1">
                    <a:lumMod val="65000"/>
                    <a:lumOff val="35000"/>
                  </a:schemeClr>
                </a:solidFill>
                <a:latin typeface="华文楷体" panose="02010600040101010101" pitchFamily="2" charset="-122"/>
                <a:ea typeface="华文楷体" panose="02010600040101010101" pitchFamily="2" charset="-122"/>
              </a:rPr>
              <a:t>可以将日志文件与数据库对象（表、索引等）放在不同的磁盘以改进系统的性能</a:t>
            </a: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D81643FE-5829-4057-BFB9-1CBDFBE92685}"/>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评价物理结构</a:t>
            </a:r>
          </a:p>
        </p:txBody>
      </p:sp>
      <p:sp>
        <p:nvSpPr>
          <p:cNvPr id="514051" name="Rectangle 3">
            <a:extLst>
              <a:ext uri="{FF2B5EF4-FFF2-40B4-BE49-F238E27FC236}">
                <a16:creationId xmlns:a16="http://schemas.microsoft.com/office/drawing/2014/main" id="{EA6A86C7-FCC8-401E-A220-F881AE11D76E}"/>
              </a:ext>
            </a:extLst>
          </p:cNvPr>
          <p:cNvSpPr>
            <a:spLocks noGrp="1" noChangeArrowheads="1"/>
          </p:cNvSpPr>
          <p:nvPr>
            <p:ph sz="quarter" idx="10"/>
          </p:nvPr>
        </p:nvSpPr>
        <p:spPr>
          <a:xfrm>
            <a:off x="687388" y="769938"/>
            <a:ext cx="9001125" cy="44465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rPr>
              <a:t>评价内容</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对数据库物理设计过程中产生的多种方案进行细致的评价，从中选择一个较优的方案作为数据库的物理结构</a:t>
            </a:r>
            <a:endParaRPr lang="en-US" altLang="zh-CN" dirty="0">
              <a:solidFill>
                <a:schemeClr val="tx1">
                  <a:lumMod val="65000"/>
                  <a:lumOff val="35000"/>
                </a:schemeClr>
              </a:solidFill>
              <a:latin typeface="华文楷体" panose="02010600040101010101" pitchFamily="2" charset="-122"/>
              <a:ea typeface="华文楷体" panose="02010600040101010101" pitchFamily="2" charset="-122"/>
            </a:endParaRPr>
          </a:p>
          <a:p>
            <a:pPr marL="380996" indent="-380996" defTabSz="1014227" eaLnBrk="1" hangingPunct="1">
              <a:lnSpc>
                <a:spcPct val="130000"/>
              </a:lnSpc>
              <a:defRPr/>
            </a:pPr>
            <a:r>
              <a:rPr lang="zh-CN" altLang="en-US" dirty="0">
                <a:solidFill>
                  <a:schemeClr val="tx1"/>
                </a:solidFill>
              </a:rPr>
              <a:t>评价方法（完全依赖于所选用的</a:t>
            </a:r>
            <a:r>
              <a:rPr lang="en-US" altLang="zh-CN" dirty="0">
                <a:solidFill>
                  <a:schemeClr val="tx1"/>
                </a:solidFill>
              </a:rPr>
              <a:t>DBMS </a:t>
            </a:r>
            <a:r>
              <a:rPr lang="zh-CN" altLang="en-US" dirty="0">
                <a:solidFill>
                  <a:schemeClr val="tx1"/>
                </a:solidFill>
              </a:rPr>
              <a:t>）</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定量估算各种方案</a:t>
            </a:r>
          </a:p>
          <a:p>
            <a:pPr marL="1268224" lvl="2" indent="-252234" defTabSz="1014227">
              <a:defRPr/>
            </a:pPr>
            <a:r>
              <a:rPr lang="zh-CN" altLang="en-US" dirty="0"/>
              <a:t> 存储空间</a:t>
            </a:r>
          </a:p>
          <a:p>
            <a:pPr marL="1268224" lvl="2" indent="-252234" defTabSz="1014227">
              <a:defRPr/>
            </a:pPr>
            <a:r>
              <a:rPr lang="zh-CN" altLang="en-US" dirty="0"/>
              <a:t> 存取时间：可以选取复杂数据存取业务，如</a:t>
            </a:r>
            <a:r>
              <a:rPr lang="en-US" altLang="zh-CN" dirty="0"/>
              <a:t>2</a:t>
            </a:r>
            <a:r>
              <a:rPr lang="zh-CN" altLang="en-US" dirty="0"/>
              <a:t>万新生大批量入宿</a:t>
            </a:r>
          </a:p>
          <a:p>
            <a:pPr marL="1268224" lvl="2" indent="-252234" defTabSz="1014227">
              <a:defRPr/>
            </a:pPr>
            <a:r>
              <a:rPr lang="zh-CN" altLang="en-US" dirty="0"/>
              <a:t> 维护代价</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对估算结果进行权衡、比较，选择一个较优的合理的物理结构</a:t>
            </a:r>
          </a:p>
          <a:p>
            <a:pPr marL="823728" lvl="1" indent="-315734" defTabSz="1014227">
              <a:defRPr/>
            </a:pPr>
            <a:r>
              <a:rPr lang="zh-CN" altLang="en-US" dirty="0">
                <a:solidFill>
                  <a:schemeClr val="tx1">
                    <a:lumMod val="65000"/>
                    <a:lumOff val="35000"/>
                  </a:schemeClr>
                </a:solidFill>
                <a:latin typeface="华文楷体" panose="02010600040101010101" pitchFamily="2" charset="-122"/>
                <a:ea typeface="华文楷体" panose="02010600040101010101" pitchFamily="2" charset="-122"/>
              </a:rPr>
              <a:t>如果该结构不符合用户需求，则需要修改设计</a:t>
            </a:r>
          </a:p>
          <a:p>
            <a:pPr marL="380996" indent="-380996" defTabSz="1014227" eaLnBrk="1" hangingPunct="1">
              <a:lnSpc>
                <a:spcPct val="130000"/>
              </a:lnSpc>
              <a:defRPr/>
            </a:pPr>
            <a:endParaRPr lang="zh-CN" altLang="en-US" dirty="0">
              <a:solidFill>
                <a:schemeClr val="tx1">
                  <a:lumMod val="50000"/>
                  <a:lumOff val="50000"/>
                </a:schemeClr>
              </a:solidFill>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AC03CE3-69F6-4491-8FD2-3E59246FDB77}"/>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数据库设计方法</a:t>
            </a:r>
          </a:p>
        </p:txBody>
      </p:sp>
      <p:sp>
        <p:nvSpPr>
          <p:cNvPr id="404483" name="Rectangle 3">
            <a:extLst>
              <a:ext uri="{FF2B5EF4-FFF2-40B4-BE49-F238E27FC236}">
                <a16:creationId xmlns:a16="http://schemas.microsoft.com/office/drawing/2014/main" id="{5036AB43-107D-4130-97EA-C926441BFBCD}"/>
              </a:ext>
            </a:extLst>
          </p:cNvPr>
          <p:cNvSpPr>
            <a:spLocks noGrp="1" noChangeArrowheads="1"/>
          </p:cNvSpPr>
          <p:nvPr>
            <p:ph sz="quarter" idx="10"/>
          </p:nvPr>
        </p:nvSpPr>
        <p:spPr>
          <a:xfrm>
            <a:off x="687388" y="769938"/>
            <a:ext cx="8569075" cy="441063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50000"/>
              </a:lnSpc>
              <a:defRPr/>
            </a:pPr>
            <a:r>
              <a:rPr lang="zh-CN" altLang="en-US" sz="2400" dirty="0"/>
              <a:t>规范设计法</a:t>
            </a:r>
            <a:r>
              <a:rPr lang="zh-CN" altLang="en-US" sz="2400" dirty="0">
                <a:solidFill>
                  <a:schemeClr val="tx1">
                    <a:lumMod val="50000"/>
                    <a:lumOff val="50000"/>
                  </a:schemeClr>
                </a:solidFill>
              </a:rPr>
              <a:t>：</a:t>
            </a:r>
            <a:r>
              <a:rPr lang="zh-CN" altLang="en-US" sz="2400" dirty="0"/>
              <a:t>过程迭代和逐步求精（基本思想）</a:t>
            </a:r>
            <a:endParaRPr lang="en-US" altLang="zh-CN" sz="2400" dirty="0"/>
          </a:p>
          <a:p>
            <a:pPr marL="823728" lvl="1" indent="-315734" defTabSz="1014227" eaLnBrk="1" hangingPunct="1">
              <a:lnSpc>
                <a:spcPct val="150000"/>
              </a:lnSpc>
              <a:buSzPct val="60000"/>
              <a:buFont typeface="Wingdings" panose="05000000000000000000" pitchFamily="2" charset="2"/>
              <a:buChar char="n"/>
              <a:defRPr/>
            </a:pPr>
            <a:r>
              <a:rPr lang="zh-CN" altLang="en-US" b="1" dirty="0">
                <a:solidFill>
                  <a:schemeClr val="tx1">
                    <a:lumMod val="95000"/>
                    <a:lumOff val="5000"/>
                  </a:schemeClr>
                </a:solidFill>
              </a:rPr>
              <a:t>新奥尔良（</a:t>
            </a:r>
            <a:r>
              <a:rPr lang="en-US" altLang="zh-CN" b="1" dirty="0">
                <a:solidFill>
                  <a:schemeClr val="tx1">
                    <a:lumMod val="95000"/>
                    <a:lumOff val="5000"/>
                  </a:schemeClr>
                </a:solidFill>
              </a:rPr>
              <a:t>New Orleans</a:t>
            </a:r>
            <a:r>
              <a:rPr lang="zh-CN" altLang="en-US" b="1" dirty="0">
                <a:solidFill>
                  <a:schemeClr val="tx1">
                    <a:lumMod val="95000"/>
                    <a:lumOff val="5000"/>
                  </a:schemeClr>
                </a:solidFill>
              </a:rPr>
              <a:t>）四阶段方法</a:t>
            </a:r>
            <a:r>
              <a:rPr lang="zh-CN" altLang="en-US" dirty="0"/>
              <a:t>：</a:t>
            </a:r>
            <a:r>
              <a:rPr lang="zh-CN" altLang="en-US" b="1" dirty="0">
                <a:solidFill>
                  <a:srgbClr val="FF0000"/>
                </a:solidFill>
              </a:rPr>
              <a:t>需求分析</a:t>
            </a:r>
            <a:r>
              <a:rPr lang="zh-CN" altLang="en-US" dirty="0"/>
              <a:t>；</a:t>
            </a:r>
            <a:r>
              <a:rPr lang="zh-CN" altLang="en-US" b="1" dirty="0">
                <a:solidFill>
                  <a:srgbClr val="FF0000"/>
                </a:solidFill>
              </a:rPr>
              <a:t>概念设计</a:t>
            </a:r>
            <a:r>
              <a:rPr lang="zh-CN" altLang="en-US" dirty="0"/>
              <a:t>；</a:t>
            </a:r>
            <a:r>
              <a:rPr lang="zh-CN" altLang="en-US" b="1" dirty="0">
                <a:solidFill>
                  <a:srgbClr val="FF0000"/>
                </a:solidFill>
              </a:rPr>
              <a:t>逻辑设计</a:t>
            </a:r>
            <a:r>
              <a:rPr lang="zh-CN" altLang="en-US" dirty="0"/>
              <a:t>；</a:t>
            </a:r>
            <a:r>
              <a:rPr lang="zh-CN" altLang="en-US" b="1" dirty="0">
                <a:solidFill>
                  <a:srgbClr val="FF0000"/>
                </a:solidFill>
              </a:rPr>
              <a:t>物理设计</a:t>
            </a:r>
            <a:endParaRPr lang="en-US" altLang="zh-CN" dirty="0"/>
          </a:p>
          <a:p>
            <a:pPr marL="823728" lvl="1" indent="-315734" defTabSz="1014227" eaLnBrk="1" hangingPunct="1">
              <a:lnSpc>
                <a:spcPct val="150000"/>
              </a:lnSpc>
              <a:buSzPct val="60000"/>
              <a:buFont typeface="Wingdings" panose="05000000000000000000" pitchFamily="2" charset="2"/>
              <a:buChar char="n"/>
              <a:defRPr/>
            </a:pPr>
            <a:r>
              <a:rPr lang="en-US" altLang="zh-CN" b="1" dirty="0" err="1">
                <a:solidFill>
                  <a:schemeClr val="tx1">
                    <a:lumMod val="95000"/>
                    <a:lumOff val="5000"/>
                  </a:schemeClr>
                </a:solidFill>
              </a:rPr>
              <a:t>S.B.Yao</a:t>
            </a:r>
            <a:r>
              <a:rPr lang="zh-CN" altLang="en-US" b="1" dirty="0">
                <a:solidFill>
                  <a:schemeClr val="tx1">
                    <a:lumMod val="95000"/>
                    <a:lumOff val="5000"/>
                  </a:schemeClr>
                </a:solidFill>
              </a:rPr>
              <a:t>六个步骤方法</a:t>
            </a:r>
            <a:r>
              <a:rPr lang="zh-CN" altLang="en-US" dirty="0"/>
              <a:t>：</a:t>
            </a:r>
            <a:r>
              <a:rPr lang="zh-CN" altLang="en-US" b="1" dirty="0">
                <a:solidFill>
                  <a:srgbClr val="FF0000"/>
                </a:solidFill>
              </a:rPr>
              <a:t>需求分析</a:t>
            </a:r>
            <a:r>
              <a:rPr lang="zh-CN" altLang="en-US" dirty="0"/>
              <a:t>、</a:t>
            </a:r>
            <a:r>
              <a:rPr lang="zh-CN" altLang="en-US" b="1" dirty="0">
                <a:solidFill>
                  <a:srgbClr val="FF0000"/>
                </a:solidFill>
              </a:rPr>
              <a:t>模式构成</a:t>
            </a:r>
            <a:r>
              <a:rPr lang="zh-CN" altLang="en-US" dirty="0"/>
              <a:t>、</a:t>
            </a:r>
            <a:r>
              <a:rPr lang="zh-CN" altLang="en-US" b="1" dirty="0">
                <a:solidFill>
                  <a:srgbClr val="FF0000"/>
                </a:solidFill>
              </a:rPr>
              <a:t>模式汇总</a:t>
            </a:r>
            <a:r>
              <a:rPr lang="zh-CN" altLang="en-US" dirty="0"/>
              <a:t>、</a:t>
            </a:r>
            <a:r>
              <a:rPr lang="zh-CN" altLang="en-US" b="1" dirty="0">
                <a:solidFill>
                  <a:srgbClr val="FF0000"/>
                </a:solidFill>
              </a:rPr>
              <a:t>模式重构</a:t>
            </a:r>
            <a:r>
              <a:rPr lang="zh-CN" altLang="en-US" dirty="0"/>
              <a:t>、</a:t>
            </a:r>
            <a:r>
              <a:rPr lang="zh-CN" altLang="en-US" b="1" dirty="0">
                <a:solidFill>
                  <a:srgbClr val="FF0000"/>
                </a:solidFill>
              </a:rPr>
              <a:t>模式分析</a:t>
            </a:r>
            <a:r>
              <a:rPr lang="zh-CN" altLang="en-US" dirty="0"/>
              <a:t>和</a:t>
            </a:r>
            <a:r>
              <a:rPr lang="zh-CN" altLang="en-US" b="1" dirty="0">
                <a:solidFill>
                  <a:srgbClr val="FF0000"/>
                </a:solidFill>
              </a:rPr>
              <a:t>物理数据库设计</a:t>
            </a:r>
          </a:p>
          <a:p>
            <a:pPr marL="823728" lvl="1" indent="-315734" defTabSz="1014227" eaLnBrk="1" hangingPunct="1">
              <a:lnSpc>
                <a:spcPct val="150000"/>
              </a:lnSpc>
              <a:buSzPct val="60000"/>
              <a:buFont typeface="Wingdings" panose="05000000000000000000" pitchFamily="2" charset="2"/>
              <a:buChar char="n"/>
              <a:defRPr/>
            </a:pPr>
            <a:r>
              <a:rPr lang="en-US" altLang="zh-CN" b="1" dirty="0" err="1">
                <a:solidFill>
                  <a:schemeClr val="tx1">
                    <a:lumMod val="95000"/>
                    <a:lumOff val="5000"/>
                  </a:schemeClr>
                </a:solidFill>
              </a:rPr>
              <a:t>I.R.Palmer</a:t>
            </a:r>
            <a:r>
              <a:rPr lang="zh-CN" altLang="en-US" b="1" dirty="0">
                <a:solidFill>
                  <a:schemeClr val="tx1">
                    <a:lumMod val="95000"/>
                    <a:lumOff val="5000"/>
                  </a:schemeClr>
                </a:solidFill>
              </a:rPr>
              <a:t>方法</a:t>
            </a:r>
            <a:r>
              <a:rPr lang="zh-CN" altLang="en-US" dirty="0"/>
              <a:t>：把数据库设计当成一步接一步的过程</a:t>
            </a:r>
            <a:endParaRPr lang="en-US" altLang="zh-CN" dirty="0"/>
          </a:p>
          <a:p>
            <a:pPr marL="380996" indent="-380996" defTabSz="1014227" eaLnBrk="1" hangingPunct="1">
              <a:lnSpc>
                <a:spcPct val="150000"/>
              </a:lnSpc>
              <a:defRPr/>
            </a:pPr>
            <a:r>
              <a:rPr lang="zh-CN" altLang="en-US" sz="2400" dirty="0"/>
              <a:t>计算机辅助设计</a:t>
            </a:r>
          </a:p>
          <a:p>
            <a:pPr marL="823728" lvl="1" indent="-315734" defTabSz="1014227" eaLnBrk="1" hangingPunct="1">
              <a:lnSpc>
                <a:spcPct val="150000"/>
              </a:lnSpc>
              <a:buSzPct val="60000"/>
              <a:buFont typeface="Wingdings" panose="05000000000000000000" pitchFamily="2" charset="2"/>
              <a:buChar char="n"/>
              <a:defRPr/>
            </a:pPr>
            <a:r>
              <a:rPr lang="en-US" altLang="zh-CN" dirty="0"/>
              <a:t>ORACLE  Designer 2000</a:t>
            </a:r>
          </a:p>
          <a:p>
            <a:pPr marL="823728" lvl="1" indent="-315734" defTabSz="1014227" eaLnBrk="1" hangingPunct="1">
              <a:lnSpc>
                <a:spcPct val="150000"/>
              </a:lnSpc>
              <a:buSzPct val="60000"/>
              <a:buFont typeface="Wingdings" panose="05000000000000000000" pitchFamily="2" charset="2"/>
              <a:buChar char="n"/>
              <a:defRPr/>
            </a:pPr>
            <a:r>
              <a:rPr lang="en-US" altLang="zh-CN" dirty="0"/>
              <a:t>SYBASE  </a:t>
            </a:r>
            <a:r>
              <a:rPr lang="en-US" altLang="zh-CN" dirty="0" err="1"/>
              <a:t>PowerDesigner</a:t>
            </a:r>
            <a:endParaRPr lang="en-US" altLang="zh-CN" dirty="0"/>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81638" y="4657725"/>
            <a:ext cx="3111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F3E2483C-FCD1-4A3B-AA38-DC4AC4D015E9}"/>
              </a:ext>
            </a:extLst>
          </p:cNvPr>
          <p:cNvSpPr>
            <a:spLocks noGrp="1" noChangeArrowheads="1"/>
          </p:cNvSpPr>
          <p:nvPr>
            <p:ph type="title"/>
          </p:nvPr>
        </p:nvSpPr>
        <p:spPr bwMode="auto">
          <a:xfrm>
            <a:off x="719138" y="388523"/>
            <a:ext cx="9689454" cy="2369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lang="en-US" altLang="zh-CN" dirty="0"/>
              <a:t> </a:t>
            </a:r>
            <a:r>
              <a:rPr dirty="0"/>
              <a:t>数据的载入</a:t>
            </a:r>
            <a:r>
              <a:rPr lang="en-US" dirty="0"/>
              <a:t>-</a:t>
            </a:r>
            <a:r>
              <a:rPr lang="zh-CN" altLang="en-US" sz="2800" b="1" dirty="0">
                <a:solidFill>
                  <a:srgbClr val="FF0000"/>
                </a:solidFill>
                <a:latin typeface="微软雅黑" pitchFamily="34" charset="-122"/>
                <a:ea typeface="微软雅黑" pitchFamily="34" charset="-122"/>
              </a:rPr>
              <a:t>数据的载入和应用程序的调试</a:t>
            </a:r>
            <a:br>
              <a:rPr lang="zh-CN" altLang="en-US" sz="2800" b="1" dirty="0">
                <a:solidFill>
                  <a:srgbClr val="FF0000"/>
                </a:solidFill>
                <a:latin typeface="微软雅黑" pitchFamily="34" charset="-122"/>
                <a:ea typeface="微软雅黑" pitchFamily="34" charset="-122"/>
              </a:rPr>
            </a:br>
            <a:r>
              <a:rPr dirty="0"/>
              <a:t> </a:t>
            </a:r>
          </a:p>
        </p:txBody>
      </p:sp>
      <p:pic>
        <p:nvPicPr>
          <p:cNvPr id="2" name="图片 1">
            <a:extLst>
              <a:ext uri="{FF2B5EF4-FFF2-40B4-BE49-F238E27FC236}">
                <a16:creationId xmlns:a16="http://schemas.microsoft.com/office/drawing/2014/main" id="{BEC1241A-7F79-4A72-95E8-1055D6C0E183}"/>
              </a:ext>
            </a:extLst>
          </p:cNvPr>
          <p:cNvPicPr>
            <a:picLocks noChangeAspect="1"/>
          </p:cNvPicPr>
          <p:nvPr/>
        </p:nvPicPr>
        <p:blipFill>
          <a:blip r:embed="rId2"/>
          <a:stretch>
            <a:fillRect/>
          </a:stretch>
        </p:blipFill>
        <p:spPr>
          <a:xfrm>
            <a:off x="5203825" y="2527391"/>
            <a:ext cx="4781405" cy="3108985"/>
          </a:xfrm>
          <a:prstGeom prst="rect">
            <a:avLst/>
          </a:prstGeom>
        </p:spPr>
      </p:pic>
      <p:pic>
        <p:nvPicPr>
          <p:cNvPr id="12" name="图片 11">
            <a:extLst>
              <a:ext uri="{FF2B5EF4-FFF2-40B4-BE49-F238E27FC236}">
                <a16:creationId xmlns:a16="http://schemas.microsoft.com/office/drawing/2014/main" id="{56A58741-56CD-4B6D-9E53-C4386C09FE1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290525" y="625475"/>
            <a:ext cx="4366638" cy="1554615"/>
          </a:xfrm>
          <a:prstGeom prst="rect">
            <a:avLst/>
          </a:prstGeom>
        </p:spPr>
      </p:pic>
      <p:sp>
        <p:nvSpPr>
          <p:cNvPr id="23" name="Rectangle 3">
            <a:extLst>
              <a:ext uri="{FF2B5EF4-FFF2-40B4-BE49-F238E27FC236}">
                <a16:creationId xmlns:a16="http://schemas.microsoft.com/office/drawing/2014/main" id="{A8809975-9A93-4D4D-838C-B2D84D9BDF85}"/>
              </a:ext>
            </a:extLst>
          </p:cNvPr>
          <p:cNvSpPr>
            <a:spLocks noGrp="1" noChangeArrowheads="1"/>
          </p:cNvSpPr>
          <p:nvPr>
            <p:ph sz="quarter" idx="10"/>
          </p:nvPr>
        </p:nvSpPr>
        <p:spPr>
          <a:xfrm>
            <a:off x="759520" y="828643"/>
            <a:ext cx="3387675" cy="449783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1" hangingPunct="1">
              <a:lnSpc>
                <a:spcPct val="130000"/>
              </a:lnSpc>
              <a:defRPr/>
            </a:pPr>
            <a:r>
              <a:rPr lang="zh-CN" altLang="en-US" dirty="0">
                <a:solidFill>
                  <a:schemeClr val="tx1"/>
                </a:solidFill>
              </a:rPr>
              <a:t>数据库结构建立后是没有数据的，很多</a:t>
            </a:r>
            <a:r>
              <a:rPr lang="zh-CN" altLang="en-US" dirty="0">
                <a:solidFill>
                  <a:srgbClr val="FF0000"/>
                </a:solidFill>
              </a:rPr>
              <a:t>基础</a:t>
            </a:r>
            <a:r>
              <a:rPr lang="zh-CN" altLang="en-US" dirty="0">
                <a:solidFill>
                  <a:schemeClr val="tx1"/>
                </a:solidFill>
              </a:rPr>
              <a:t>和</a:t>
            </a:r>
            <a:r>
              <a:rPr lang="zh-CN" altLang="en-US" dirty="0">
                <a:solidFill>
                  <a:srgbClr val="FF0000"/>
                </a:solidFill>
              </a:rPr>
              <a:t>代码</a:t>
            </a:r>
            <a:r>
              <a:rPr lang="zh-CN" altLang="en-US" dirty="0">
                <a:solidFill>
                  <a:schemeClr val="tx1"/>
                </a:solidFill>
              </a:rPr>
              <a:t>数据需要提前载入数据库，应用系统才能使用。</a:t>
            </a:r>
            <a:endParaRPr lang="en-US" altLang="zh-CN" dirty="0">
              <a:solidFill>
                <a:schemeClr val="tx1"/>
              </a:solidFill>
            </a:endParaRPr>
          </a:p>
          <a:p>
            <a:pPr marL="342900" indent="-342900" eaLnBrk="1" hangingPunct="1">
              <a:lnSpc>
                <a:spcPct val="130000"/>
              </a:lnSpc>
              <a:defRPr/>
            </a:pPr>
            <a:r>
              <a:rPr lang="zh-CN" altLang="en-US" dirty="0">
                <a:solidFill>
                  <a:schemeClr val="tx1"/>
                </a:solidFill>
                <a:highlight>
                  <a:srgbClr val="FFFF00"/>
                </a:highlight>
              </a:rPr>
              <a:t>组织数据入库是数据库实施阶段最主要的工作。</a:t>
            </a:r>
          </a:p>
          <a:p>
            <a:pPr marL="342900" indent="-342900" eaLnBrk="1" hangingPunct="1">
              <a:lnSpc>
                <a:spcPct val="130000"/>
              </a:lnSpc>
              <a:defRPr/>
            </a:pPr>
            <a:r>
              <a:rPr lang="zh-CN" altLang="en-US" dirty="0">
                <a:solidFill>
                  <a:schemeClr val="tx1"/>
                </a:solidFill>
              </a:rPr>
              <a:t>数据装载方法</a:t>
            </a:r>
          </a:p>
          <a:p>
            <a:pPr lvl="1">
              <a:defRPr/>
            </a:pPr>
            <a:r>
              <a:rPr lang="zh-CN" altLang="en-US" dirty="0">
                <a:solidFill>
                  <a:schemeClr val="tx1"/>
                </a:solidFill>
              </a:rPr>
              <a:t>人工方法</a:t>
            </a:r>
          </a:p>
          <a:p>
            <a:pPr lvl="1">
              <a:defRPr/>
            </a:pPr>
            <a:r>
              <a:rPr lang="zh-CN" altLang="en-US" dirty="0">
                <a:solidFill>
                  <a:schemeClr val="tx1"/>
                </a:solidFill>
              </a:rPr>
              <a:t>计算机辅助数据入库</a:t>
            </a:r>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74578053-1F38-435E-8C6E-FEE780C1C81F}"/>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应用程序的编码和调试</a:t>
            </a:r>
          </a:p>
        </p:txBody>
      </p:sp>
      <p:sp>
        <p:nvSpPr>
          <p:cNvPr id="520195" name="Rectangle 3">
            <a:extLst>
              <a:ext uri="{FF2B5EF4-FFF2-40B4-BE49-F238E27FC236}">
                <a16:creationId xmlns:a16="http://schemas.microsoft.com/office/drawing/2014/main" id="{A2B10E0F-F371-4F2C-AE01-3FE881E58FFA}"/>
              </a:ext>
            </a:extLst>
          </p:cNvPr>
          <p:cNvSpPr>
            <a:spLocks noGrp="1" noChangeArrowheads="1"/>
          </p:cNvSpPr>
          <p:nvPr>
            <p:ph sz="quarter" idx="10"/>
          </p:nvPr>
        </p:nvSpPr>
        <p:spPr>
          <a:xfrm>
            <a:off x="687388" y="769938"/>
            <a:ext cx="9001125" cy="107965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sz="2400" dirty="0">
                <a:solidFill>
                  <a:schemeClr val="tx1"/>
                </a:solidFill>
              </a:rPr>
              <a:t>数据库应用程序的设计应该与数据设计并行进行</a:t>
            </a:r>
          </a:p>
          <a:p>
            <a:pPr marL="380996" indent="-380996" defTabSz="1014227" eaLnBrk="1" hangingPunct="1">
              <a:lnSpc>
                <a:spcPct val="130000"/>
              </a:lnSpc>
              <a:defRPr/>
            </a:pPr>
            <a:r>
              <a:rPr lang="zh-CN" altLang="en-US" sz="2400" dirty="0">
                <a:solidFill>
                  <a:schemeClr val="tx1"/>
                </a:solidFill>
              </a:rPr>
              <a:t>在组织数据入库的同时还要调试应用程序 </a:t>
            </a:r>
          </a:p>
        </p:txBody>
      </p:sp>
      <p:pic>
        <p:nvPicPr>
          <p:cNvPr id="6" name="图片 5">
            <a:extLst>
              <a:ext uri="{FF2B5EF4-FFF2-40B4-BE49-F238E27FC236}">
                <a16:creationId xmlns:a16="http://schemas.microsoft.com/office/drawing/2014/main" id="{F7B4752C-8FA7-4E31-8EA3-259A55837683}"/>
              </a:ext>
            </a:extLst>
          </p:cNvPr>
          <p:cNvPicPr>
            <a:picLocks noChangeAspect="1"/>
          </p:cNvPicPr>
          <p:nvPr/>
        </p:nvPicPr>
        <p:blipFill>
          <a:blip r:embed="rId2"/>
          <a:stretch>
            <a:fillRect/>
          </a:stretch>
        </p:blipFill>
        <p:spPr>
          <a:xfrm>
            <a:off x="88776" y="2901442"/>
            <a:ext cx="5112568" cy="2662516"/>
          </a:xfrm>
          <a:prstGeom prst="rect">
            <a:avLst/>
          </a:prstGeom>
        </p:spPr>
      </p:pic>
      <p:pic>
        <p:nvPicPr>
          <p:cNvPr id="7" name="图片 6">
            <a:extLst>
              <a:ext uri="{FF2B5EF4-FFF2-40B4-BE49-F238E27FC236}">
                <a16:creationId xmlns:a16="http://schemas.microsoft.com/office/drawing/2014/main" id="{0755A453-D668-435E-8D28-768CBC5B3086}"/>
              </a:ext>
            </a:extLst>
          </p:cNvPr>
          <p:cNvPicPr>
            <a:picLocks noChangeAspect="1"/>
          </p:cNvPicPr>
          <p:nvPr/>
        </p:nvPicPr>
        <p:blipFill>
          <a:blip r:embed="rId3"/>
          <a:stretch>
            <a:fillRect/>
          </a:stretch>
        </p:blipFill>
        <p:spPr>
          <a:xfrm>
            <a:off x="5437412" y="2902022"/>
            <a:ext cx="4633812" cy="2331742"/>
          </a:xfrm>
          <a:prstGeom prst="rect">
            <a:avLst/>
          </a:prstGeom>
        </p:spPr>
      </p:pic>
      <p:sp>
        <p:nvSpPr>
          <p:cNvPr id="16" name="Rectangle 3">
            <a:extLst>
              <a:ext uri="{FF2B5EF4-FFF2-40B4-BE49-F238E27FC236}">
                <a16:creationId xmlns:a16="http://schemas.microsoft.com/office/drawing/2014/main" id="{3366DF74-D42F-43CD-81DC-AB489614DD52}"/>
              </a:ext>
            </a:extLst>
          </p:cNvPr>
          <p:cNvSpPr txBox="1">
            <a:spLocks noChangeArrowheads="1"/>
          </p:cNvSpPr>
          <p:nvPr/>
        </p:nvSpPr>
        <p:spPr>
          <a:xfrm>
            <a:off x="1263576" y="2287902"/>
            <a:ext cx="1944341" cy="525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ctr" defTabSz="1014227" eaLnBrk="1" hangingPunct="1">
              <a:lnSpc>
                <a:spcPct val="130000"/>
              </a:lnSpc>
              <a:buNone/>
              <a:defRPr/>
            </a:pPr>
            <a:r>
              <a:rPr lang="zh-CN" altLang="en-US" sz="2400" dirty="0">
                <a:solidFill>
                  <a:srgbClr val="0070C0"/>
                </a:solidFill>
              </a:rPr>
              <a:t>学生数据</a:t>
            </a:r>
          </a:p>
        </p:txBody>
      </p:sp>
      <p:sp>
        <p:nvSpPr>
          <p:cNvPr id="17" name="Rectangle 3">
            <a:extLst>
              <a:ext uri="{FF2B5EF4-FFF2-40B4-BE49-F238E27FC236}">
                <a16:creationId xmlns:a16="http://schemas.microsoft.com/office/drawing/2014/main" id="{2D715EDE-F892-4AAF-B3B6-09407ED7C45A}"/>
              </a:ext>
            </a:extLst>
          </p:cNvPr>
          <p:cNvSpPr txBox="1">
            <a:spLocks noChangeArrowheads="1"/>
          </p:cNvSpPr>
          <p:nvPr/>
        </p:nvSpPr>
        <p:spPr>
          <a:xfrm>
            <a:off x="6664176" y="2304231"/>
            <a:ext cx="2592288" cy="525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indent="0" algn="ctr" defTabSz="1014227" eaLnBrk="1" hangingPunct="1">
              <a:lnSpc>
                <a:spcPct val="130000"/>
              </a:lnSpc>
              <a:spcBef>
                <a:spcPct val="20000"/>
              </a:spcBef>
              <a:buFont typeface="Wingdings" panose="05000000000000000000" pitchFamily="2" charset="2"/>
              <a:buNone/>
              <a:defRPr sz="2400" b="1">
                <a:solidFill>
                  <a:srgbClr val="0070C0"/>
                </a:solidFill>
                <a:latin typeface="微软雅黑" panose="020B0503020204020204" pitchFamily="34" charset="-122"/>
                <a:ea typeface="微软雅黑" panose="020B0503020204020204" pitchFamily="34" charset="-122"/>
              </a:defRPr>
            </a:lvl1pPr>
            <a:lvl2pPr marL="822325" indent="-314325" defTabSz="1012825">
              <a:lnSpc>
                <a:spcPts val="2600"/>
              </a:lnSpc>
              <a:spcBef>
                <a:spcPct val="20000"/>
              </a:spcBef>
              <a:buFont typeface="Arial" panose="020B0604020202020204" pitchFamily="34" charset="0"/>
              <a:buChar char="–"/>
              <a:defRPr sz="1800" b="0">
                <a:solidFill>
                  <a:schemeClr val="bg1">
                    <a:lumMod val="50000"/>
                  </a:schemeClr>
                </a:solidFill>
                <a:latin typeface="华文中宋" panose="02010600040101010101" pitchFamily="2" charset="-122"/>
                <a:ea typeface="华文中宋" panose="02010600040101010101" pitchFamily="2" charset="-122"/>
              </a:defRPr>
            </a:lvl2pPr>
            <a:lvl3pPr marL="1266825" indent="-250825" defTabSz="1012825">
              <a:lnSpc>
                <a:spcPts val="2400"/>
              </a:lnSpc>
              <a:spcBef>
                <a:spcPct val="20000"/>
              </a:spcBef>
              <a:buFont typeface="Arial" panose="020B0604020202020204" pitchFamily="34" charset="0"/>
              <a:buChar char="•"/>
              <a:defRPr sz="1400">
                <a:latin typeface="幼圆" panose="02010509060101010101" pitchFamily="49" charset="-122"/>
                <a:ea typeface="幼圆" panose="02010509060101010101" pitchFamily="49" charset="-122"/>
              </a:defRPr>
            </a:lvl3pPr>
            <a:lvl4pPr marL="1774825" indent="-250825" defTabSz="1012825">
              <a:lnSpc>
                <a:spcPts val="2400"/>
              </a:lnSpc>
              <a:spcBef>
                <a:spcPct val="20000"/>
              </a:spcBef>
              <a:buFont typeface="Arial" panose="020B0604020202020204" pitchFamily="34" charset="0"/>
              <a:buChar char="–"/>
              <a:defRPr sz="1556">
                <a:latin typeface="+mn-lt"/>
                <a:ea typeface="+mn-ea"/>
              </a:defRPr>
            </a:lvl4pPr>
            <a:lvl5pPr marL="2282825" indent="-250825" defTabSz="1012825">
              <a:spcBef>
                <a:spcPct val="20000"/>
              </a:spcBef>
              <a:buFont typeface="Arial" panose="020B0604020202020204" pitchFamily="34" charset="0"/>
              <a:buChar char="»"/>
              <a:defRPr sz="2200">
                <a:latin typeface="+mn-lt"/>
                <a:ea typeface="+mn-ea"/>
              </a:defRPr>
            </a:lvl5pPr>
            <a:lvl6pPr marL="2793787" indent="-253981" defTabSz="1015922">
              <a:spcBef>
                <a:spcPct val="20000"/>
              </a:spcBef>
              <a:buFont typeface="Arial" pitchFamily="34" charset="0"/>
              <a:buChar char="•"/>
              <a:defRPr sz="2222">
                <a:latin typeface="+mn-lt"/>
                <a:ea typeface="+mn-ea"/>
              </a:defRPr>
            </a:lvl6pPr>
            <a:lvl7pPr marL="3301746" indent="-253981" defTabSz="1015922">
              <a:spcBef>
                <a:spcPct val="20000"/>
              </a:spcBef>
              <a:buFont typeface="Arial" pitchFamily="34" charset="0"/>
              <a:buChar char="•"/>
              <a:defRPr sz="2222">
                <a:latin typeface="+mn-lt"/>
                <a:ea typeface="+mn-ea"/>
              </a:defRPr>
            </a:lvl7pPr>
            <a:lvl8pPr marL="3809707" indent="-253981" defTabSz="1015922">
              <a:spcBef>
                <a:spcPct val="20000"/>
              </a:spcBef>
              <a:buFont typeface="Arial" pitchFamily="34" charset="0"/>
              <a:buChar char="•"/>
              <a:defRPr sz="2222">
                <a:latin typeface="+mn-lt"/>
                <a:ea typeface="+mn-ea"/>
              </a:defRPr>
            </a:lvl8pPr>
            <a:lvl9pPr marL="4317668" indent="-253981" defTabSz="1015922">
              <a:spcBef>
                <a:spcPct val="20000"/>
              </a:spcBef>
              <a:buFont typeface="Arial" pitchFamily="34" charset="0"/>
              <a:buChar char="•"/>
              <a:defRPr sz="2222">
                <a:latin typeface="+mn-lt"/>
                <a:ea typeface="+mn-ea"/>
              </a:defRPr>
            </a:lvl9pPr>
          </a:lstStyle>
          <a:p>
            <a:r>
              <a:rPr lang="zh-CN" altLang="en-US" dirty="0"/>
              <a:t>分配宿舍给学生</a:t>
            </a:r>
          </a:p>
        </p:txBody>
      </p:sp>
      <p:cxnSp>
        <p:nvCxnSpPr>
          <p:cNvPr id="9" name="直接箭头连接符 8">
            <a:extLst>
              <a:ext uri="{FF2B5EF4-FFF2-40B4-BE49-F238E27FC236}">
                <a16:creationId xmlns:a16="http://schemas.microsoft.com/office/drawing/2014/main" id="{6435046D-6EC2-4D69-9BC9-A715B5DC7BE9}"/>
              </a:ext>
            </a:extLst>
          </p:cNvPr>
          <p:cNvCxnSpPr/>
          <p:nvPr/>
        </p:nvCxnSpPr>
        <p:spPr>
          <a:xfrm>
            <a:off x="3495824" y="2569468"/>
            <a:ext cx="3024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A8708DED-945A-4C27-B751-52931850CB25}"/>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数据库的试运行</a:t>
            </a:r>
          </a:p>
        </p:txBody>
      </p:sp>
      <p:sp>
        <p:nvSpPr>
          <p:cNvPr id="522243" name="Rectangle 3">
            <a:extLst>
              <a:ext uri="{FF2B5EF4-FFF2-40B4-BE49-F238E27FC236}">
                <a16:creationId xmlns:a16="http://schemas.microsoft.com/office/drawing/2014/main" id="{36522B14-FB23-4D10-978D-ACE13FFDD0FD}"/>
              </a:ext>
            </a:extLst>
          </p:cNvPr>
          <p:cNvSpPr>
            <a:spLocks noGrp="1" noChangeArrowheads="1"/>
          </p:cNvSpPr>
          <p:nvPr>
            <p:ph sz="quarter" idx="10"/>
          </p:nvPr>
        </p:nvSpPr>
        <p:spPr>
          <a:xfrm>
            <a:off x="687389" y="769938"/>
            <a:ext cx="8857108" cy="397814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dirty="0">
                <a:solidFill>
                  <a:schemeClr val="tx1"/>
                </a:solidFill>
                <a:highlight>
                  <a:srgbClr val="FFFF00"/>
                </a:highlight>
              </a:rPr>
              <a:t>在原有系统的数据有一小部分已输入数据库后，就可以开始对数据库系统进行联合调试，称为数据库的试运行 </a:t>
            </a:r>
          </a:p>
          <a:p>
            <a:pPr marL="380996" indent="-380996" defTabSz="1014227" eaLnBrk="1" hangingPunct="1">
              <a:lnSpc>
                <a:spcPct val="130000"/>
              </a:lnSpc>
              <a:defRPr/>
            </a:pPr>
            <a:r>
              <a:rPr lang="zh-CN" altLang="en-US" dirty="0">
                <a:solidFill>
                  <a:schemeClr val="tx1"/>
                </a:solidFill>
              </a:rPr>
              <a:t>数据库试运行主要工作包括：</a:t>
            </a:r>
          </a:p>
          <a:p>
            <a:pPr marL="507994" lvl="1" indent="0" defTabSz="1014227">
              <a:buNone/>
              <a:defRPr/>
            </a:pPr>
            <a:r>
              <a:rPr lang="en-US" altLang="zh-CN" b="1" dirty="0">
                <a:solidFill>
                  <a:schemeClr val="tx1">
                    <a:lumMod val="65000"/>
                    <a:lumOff val="35000"/>
                  </a:schemeClr>
                </a:solidFill>
                <a:latin typeface="华文楷体" panose="02010600040101010101" pitchFamily="2" charset="-122"/>
                <a:ea typeface="华文楷体" panose="02010600040101010101" pitchFamily="2" charset="-122"/>
              </a:rPr>
              <a:t>1</a:t>
            </a:r>
            <a:r>
              <a:rPr lang="zh-CN" altLang="en-US" b="1" dirty="0">
                <a:solidFill>
                  <a:schemeClr val="tx1">
                    <a:lumMod val="65000"/>
                    <a:lumOff val="35000"/>
                  </a:schemeClr>
                </a:solidFill>
                <a:latin typeface="华文楷体" panose="02010600040101010101" pitchFamily="2" charset="-122"/>
                <a:ea typeface="华文楷体" panose="02010600040101010101" pitchFamily="2" charset="-122"/>
              </a:rPr>
              <a:t>）功能测试</a:t>
            </a:r>
          </a:p>
          <a:p>
            <a:pPr marL="808038" lvl="2" indent="-1793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测试应用程序的功能涉及到对数据库的操作是否满足设计要求 </a:t>
            </a:r>
          </a:p>
          <a:p>
            <a:pPr marL="808038" lvl="2" indent="-1793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如果不满足，需要对应用程序部分进行修改、调整，直到达到设计要求</a:t>
            </a:r>
          </a:p>
          <a:p>
            <a:pPr marL="507994" lvl="1" indent="0" defTabSz="1014227">
              <a:buNone/>
              <a:defRPr/>
            </a:pPr>
            <a:r>
              <a:rPr lang="en-US" altLang="zh-CN" b="1" dirty="0">
                <a:solidFill>
                  <a:schemeClr val="tx1">
                    <a:lumMod val="65000"/>
                    <a:lumOff val="35000"/>
                  </a:schemeClr>
                </a:solidFill>
                <a:latin typeface="华文楷体" panose="02010600040101010101" pitchFamily="2" charset="-122"/>
                <a:ea typeface="华文楷体" panose="02010600040101010101" pitchFamily="2" charset="-122"/>
              </a:rPr>
              <a:t>2</a:t>
            </a:r>
            <a:r>
              <a:rPr lang="zh-CN" altLang="en-US" b="1" dirty="0">
                <a:solidFill>
                  <a:schemeClr val="tx1">
                    <a:lumMod val="65000"/>
                    <a:lumOff val="35000"/>
                  </a:schemeClr>
                </a:solidFill>
                <a:latin typeface="华文楷体" panose="02010600040101010101" pitchFamily="2" charset="-122"/>
                <a:ea typeface="华文楷体" panose="02010600040101010101" pitchFamily="2" charset="-122"/>
              </a:rPr>
              <a:t>）性能测试</a:t>
            </a:r>
          </a:p>
          <a:p>
            <a:pPr marL="808038" lvl="2" indent="-1793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测量系统的性能指标，分析是否达到设计目标</a:t>
            </a:r>
          </a:p>
          <a:p>
            <a:pPr marL="808038" lvl="2" indent="-1793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如果与目标不符，需返回物理设计阶段，重新调整物理结构，修改系统参数，某些情况下要返回逻辑设计阶段，修改逻辑结构 </a:t>
            </a: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D4BA431F-73D7-47D7-BC51-EFE3AA7BAA99}"/>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强调两点</a:t>
            </a:r>
          </a:p>
        </p:txBody>
      </p:sp>
      <p:sp>
        <p:nvSpPr>
          <p:cNvPr id="523267" name="Rectangle 3">
            <a:extLst>
              <a:ext uri="{FF2B5EF4-FFF2-40B4-BE49-F238E27FC236}">
                <a16:creationId xmlns:a16="http://schemas.microsoft.com/office/drawing/2014/main" id="{3C019EC0-6F36-48F5-9761-712134CC49C9}"/>
              </a:ext>
            </a:extLst>
          </p:cNvPr>
          <p:cNvSpPr>
            <a:spLocks noGrp="1" noChangeArrowheads="1"/>
          </p:cNvSpPr>
          <p:nvPr>
            <p:ph sz="quarter" idx="10"/>
          </p:nvPr>
        </p:nvSpPr>
        <p:spPr>
          <a:xfrm>
            <a:off x="687388" y="769938"/>
            <a:ext cx="9001125" cy="404642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defTabSz="1014227" eaLnBrk="1" hangingPunct="1">
              <a:lnSpc>
                <a:spcPct val="130000"/>
              </a:lnSpc>
              <a:defRPr/>
            </a:pPr>
            <a:r>
              <a:rPr lang="zh-CN" altLang="en-US" dirty="0">
                <a:solidFill>
                  <a:schemeClr val="tx1"/>
                </a:solidFill>
                <a:highlight>
                  <a:srgbClr val="FFFF00"/>
                </a:highlight>
              </a:rPr>
              <a:t>分期分批组织数据入库 </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重新设计物理结构甚至逻辑结构，会导致数据重新入库。</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由于数据入库工作量实在太大，费时、费力，所以应分期分批地组织数据入库</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先输入小批量数据供调试用</a:t>
            </a:r>
          </a:p>
          <a:p>
            <a:pPr marL="987425" lvl="2" indent="-2682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待试运行基本合格后再大批量输入数据</a:t>
            </a:r>
          </a:p>
          <a:p>
            <a:pPr marL="987425" lvl="2" indent="-268288" defTabSz="1014227">
              <a:defRPr/>
            </a:pPr>
            <a:r>
              <a:rPr lang="zh-CN" altLang="en-US" dirty="0">
                <a:solidFill>
                  <a:schemeClr val="bg1">
                    <a:lumMod val="50000"/>
                  </a:schemeClr>
                </a:solidFill>
                <a:latin typeface="微软雅黑" panose="020B0503020204020204" pitchFamily="34" charset="-122"/>
                <a:ea typeface="微软雅黑" panose="020B0503020204020204" pitchFamily="34" charset="-122"/>
              </a:rPr>
              <a:t>逐步增加数据量，逐步完成运行评价</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380996" indent="-380996" defTabSz="1014227" eaLnBrk="1" hangingPunct="1">
              <a:lnSpc>
                <a:spcPct val="130000"/>
              </a:lnSpc>
              <a:defRPr/>
            </a:pPr>
            <a:r>
              <a:rPr lang="zh-CN" altLang="en-US" dirty="0">
                <a:solidFill>
                  <a:schemeClr val="tx1"/>
                </a:solidFill>
              </a:rPr>
              <a:t>数据库的备份和恢复</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在数据库试运行阶段，系统还不稳定，硬、软件故障随时都可能发生</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系统的操作人员对新系统还不熟悉，误操作也不可避免</a:t>
            </a:r>
          </a:p>
          <a:p>
            <a:pPr marL="719138" lvl="1" indent="-360363" defTabSz="1014227">
              <a:buFont typeface="+mj-ea"/>
              <a:buAutoNum type="circleNumDbPlain"/>
              <a:defRPr/>
            </a:pPr>
            <a:r>
              <a:rPr lang="zh-CN" altLang="en-US" dirty="0">
                <a:latin typeface="华文楷体" panose="02010600040101010101" pitchFamily="2" charset="-122"/>
                <a:ea typeface="华文楷体" panose="02010600040101010101" pitchFamily="2" charset="-122"/>
              </a:rPr>
              <a:t>因此必须做好数据库的转储和恢复工作，尽量减少对数据库的破坏</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61644FA2-5C4A-4283-AF5A-B6A627FE8226}"/>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数据库的运行与维护</a:t>
            </a:r>
          </a:p>
        </p:txBody>
      </p:sp>
      <p:sp>
        <p:nvSpPr>
          <p:cNvPr id="526339" name="Rectangle 3">
            <a:extLst>
              <a:ext uri="{FF2B5EF4-FFF2-40B4-BE49-F238E27FC236}">
                <a16:creationId xmlns:a16="http://schemas.microsoft.com/office/drawing/2014/main" id="{F471BBB9-7DB6-4EE3-A152-FBA9C4794771}"/>
              </a:ext>
            </a:extLst>
          </p:cNvPr>
          <p:cNvSpPr>
            <a:spLocks noGrp="1" noChangeArrowheads="1"/>
          </p:cNvSpPr>
          <p:nvPr>
            <p:ph sz="quarter" idx="10"/>
          </p:nvPr>
        </p:nvSpPr>
        <p:spPr>
          <a:xfrm>
            <a:off x="687388" y="769938"/>
            <a:ext cx="9001125" cy="13308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24899" indent="-342900" defTabSz="1014227">
              <a:defRPr/>
            </a:pPr>
            <a:r>
              <a:rPr lang="zh-CN" altLang="en-US" dirty="0"/>
              <a:t>应用环境在不断变化；数据库运行过程中物理存储会不断变化</a:t>
            </a:r>
          </a:p>
          <a:p>
            <a:pPr defTabSz="1014227" eaLnBrk="1" hangingPunct="1">
              <a:lnSpc>
                <a:spcPct val="130000"/>
              </a:lnSpc>
              <a:defRPr/>
            </a:pPr>
            <a:r>
              <a:rPr lang="zh-CN" altLang="en-US" dirty="0"/>
              <a:t>对数据库设计进行评价、调整、修改等维护工作是一个长期的任务，也是设计工作的继续和提高。</a:t>
            </a:r>
          </a:p>
        </p:txBody>
      </p:sp>
      <p:pic>
        <p:nvPicPr>
          <p:cNvPr id="181252" name="图片 1">
            <a:extLst>
              <a:ext uri="{FF2B5EF4-FFF2-40B4-BE49-F238E27FC236}">
                <a16:creationId xmlns:a16="http://schemas.microsoft.com/office/drawing/2014/main" id="{BF689D13-DAFE-496B-B4CA-F4655C483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1720"/>
            <a:ext cx="5656064" cy="34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3" name="Picture 9" descr="查看源图像">
            <a:extLst>
              <a:ext uri="{FF2B5EF4-FFF2-40B4-BE49-F238E27FC236}">
                <a16:creationId xmlns:a16="http://schemas.microsoft.com/office/drawing/2014/main" id="{6AF622F8-1A0D-407C-808F-9053179E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64" y="2497460"/>
            <a:ext cx="4448132" cy="272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1B4B43CC-9096-4EEF-9E64-B995487E0C35}"/>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数据库的运行与维护内容</a:t>
            </a:r>
          </a:p>
        </p:txBody>
      </p:sp>
      <p:sp>
        <p:nvSpPr>
          <p:cNvPr id="527363" name="Rectangle 3">
            <a:extLst>
              <a:ext uri="{FF2B5EF4-FFF2-40B4-BE49-F238E27FC236}">
                <a16:creationId xmlns:a16="http://schemas.microsoft.com/office/drawing/2014/main" id="{83F55880-4626-4980-9BB8-387CDA821810}"/>
              </a:ext>
            </a:extLst>
          </p:cNvPr>
          <p:cNvSpPr>
            <a:spLocks noGrp="1" noChangeArrowheads="1"/>
          </p:cNvSpPr>
          <p:nvPr>
            <p:ph sz="quarter" idx="10"/>
          </p:nvPr>
        </p:nvSpPr>
        <p:spPr>
          <a:xfrm>
            <a:off x="687388" y="769938"/>
            <a:ext cx="9001125" cy="268554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defTabSz="1014227" eaLnBrk="1" hangingPunct="1">
              <a:lnSpc>
                <a:spcPct val="150000"/>
              </a:lnSpc>
              <a:buFont typeface="Wingdings" panose="05000000000000000000" pitchFamily="2" charset="2"/>
              <a:buNone/>
              <a:defRPr/>
            </a:pPr>
            <a:r>
              <a:rPr lang="zh-CN" altLang="en-US" dirty="0">
                <a:solidFill>
                  <a:schemeClr val="tx1"/>
                </a:solidFill>
                <a:highlight>
                  <a:srgbClr val="FFFF00"/>
                </a:highlight>
              </a:rPr>
              <a:t>由</a:t>
            </a:r>
            <a:r>
              <a:rPr lang="en-US" altLang="zh-CN" dirty="0">
                <a:solidFill>
                  <a:schemeClr val="tx1"/>
                </a:solidFill>
                <a:highlight>
                  <a:srgbClr val="FFFF00"/>
                </a:highlight>
              </a:rPr>
              <a:t>DBA</a:t>
            </a:r>
            <a:r>
              <a:rPr lang="zh-CN" altLang="en-US" sz="2000" dirty="0">
                <a:solidFill>
                  <a:schemeClr val="tx1"/>
                </a:solidFill>
                <a:highlight>
                  <a:srgbClr val="FFFF00"/>
                </a:highlight>
              </a:rPr>
              <a:t>完成</a:t>
            </a:r>
            <a:r>
              <a:rPr lang="zh-CN" altLang="en-US" dirty="0">
                <a:solidFill>
                  <a:schemeClr val="tx1"/>
                </a:solidFill>
                <a:highlight>
                  <a:srgbClr val="FFFF00"/>
                </a:highlight>
              </a:rPr>
              <a:t>的主要工作包括：    </a:t>
            </a:r>
          </a:p>
          <a:p>
            <a:pPr marL="362996" indent="-380996" defTabSz="1014227">
              <a:lnSpc>
                <a:spcPct val="150000"/>
              </a:lnSpc>
              <a:defRPr/>
            </a:pPr>
            <a:r>
              <a:rPr lang="zh-CN" altLang="en-US" sz="2000" dirty="0">
                <a:solidFill>
                  <a:schemeClr val="tx1">
                    <a:lumMod val="50000"/>
                    <a:lumOff val="50000"/>
                  </a:schemeClr>
                </a:solidFill>
                <a:highlight>
                  <a:srgbClr val="FFFF00"/>
                </a:highlight>
              </a:rPr>
              <a:t>数据库的备份和恢复</a:t>
            </a:r>
          </a:p>
          <a:p>
            <a:pPr marL="362996" indent="-380996" defTabSz="1014227">
              <a:lnSpc>
                <a:spcPct val="150000"/>
              </a:lnSpc>
              <a:defRPr/>
            </a:pPr>
            <a:r>
              <a:rPr lang="zh-CN" altLang="en-US" sz="2000" dirty="0">
                <a:solidFill>
                  <a:schemeClr val="tx1">
                    <a:lumMod val="50000"/>
                    <a:lumOff val="50000"/>
                  </a:schemeClr>
                </a:solidFill>
                <a:highlight>
                  <a:srgbClr val="FFFF00"/>
                </a:highlight>
              </a:rPr>
              <a:t>数据库的安全性、完整性控制</a:t>
            </a:r>
          </a:p>
          <a:p>
            <a:pPr marL="362996" indent="-380996" defTabSz="1014227">
              <a:lnSpc>
                <a:spcPct val="150000"/>
              </a:lnSpc>
              <a:defRPr/>
            </a:pPr>
            <a:r>
              <a:rPr lang="zh-CN" altLang="en-US" sz="2000" dirty="0">
                <a:solidFill>
                  <a:schemeClr val="tx1">
                    <a:lumMod val="50000"/>
                    <a:lumOff val="50000"/>
                  </a:schemeClr>
                </a:solidFill>
                <a:highlight>
                  <a:srgbClr val="FFFF00"/>
                </a:highlight>
              </a:rPr>
              <a:t>数据库性能的监测、分析和改进</a:t>
            </a:r>
          </a:p>
          <a:p>
            <a:pPr marL="362996" indent="-380996" defTabSz="1014227">
              <a:lnSpc>
                <a:spcPct val="150000"/>
              </a:lnSpc>
              <a:defRPr/>
            </a:pPr>
            <a:r>
              <a:rPr lang="zh-CN" altLang="en-US" sz="2000" dirty="0">
                <a:solidFill>
                  <a:schemeClr val="tx1">
                    <a:lumMod val="50000"/>
                    <a:lumOff val="50000"/>
                  </a:schemeClr>
                </a:solidFill>
                <a:highlight>
                  <a:srgbClr val="FFFF00"/>
                </a:highlight>
              </a:rPr>
              <a:t>数据库的重组织和重构造</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A1D49878-A97A-4BCB-AAB2-E0C53C181654}"/>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t>备份与恢复</a:t>
            </a:r>
          </a:p>
        </p:txBody>
      </p:sp>
      <p:pic>
        <p:nvPicPr>
          <p:cNvPr id="183299" name="Picture 2" descr="查看源图像">
            <a:extLst>
              <a:ext uri="{FF2B5EF4-FFF2-40B4-BE49-F238E27FC236}">
                <a16:creationId xmlns:a16="http://schemas.microsoft.com/office/drawing/2014/main" id="{7A16FFF9-E474-4950-9710-C6B709D51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636588"/>
            <a:ext cx="1016000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232C9-6941-4506-8645-D6E0E887738A}"/>
              </a:ext>
            </a:extLst>
          </p:cNvPr>
          <p:cNvSpPr>
            <a:spLocks noGrp="1"/>
          </p:cNvSpPr>
          <p:nvPr>
            <p:ph type="title"/>
          </p:nvPr>
        </p:nvSpPr>
        <p:spPr/>
        <p:txBody>
          <a:bodyPr/>
          <a:lstStyle/>
          <a:p>
            <a:r>
              <a:rPr lang="zh-CN" altLang="en-US" dirty="0"/>
              <a:t>数据库安全</a:t>
            </a:r>
          </a:p>
        </p:txBody>
      </p:sp>
      <p:pic>
        <p:nvPicPr>
          <p:cNvPr id="13316" name="Picture 4" descr="查看源图像">
            <a:extLst>
              <a:ext uri="{FF2B5EF4-FFF2-40B4-BE49-F238E27FC236}">
                <a16:creationId xmlns:a16="http://schemas.microsoft.com/office/drawing/2014/main" id="{FBD0EA17-FDAC-422A-8D34-C9F7D4FD2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60" y="683377"/>
            <a:ext cx="8610343" cy="49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20465"/>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E9684-CDE7-4A0D-8559-C11F6AD854C5}"/>
              </a:ext>
            </a:extLst>
          </p:cNvPr>
          <p:cNvSpPr>
            <a:spLocks noGrp="1"/>
          </p:cNvSpPr>
          <p:nvPr>
            <p:ph type="title"/>
          </p:nvPr>
        </p:nvSpPr>
        <p:spPr/>
        <p:txBody>
          <a:bodyPr/>
          <a:lstStyle/>
          <a:p>
            <a:r>
              <a:rPr lang="zh-CN" altLang="en-US" dirty="0"/>
              <a:t>数据加密</a:t>
            </a:r>
          </a:p>
        </p:txBody>
      </p:sp>
      <p:pic>
        <p:nvPicPr>
          <p:cNvPr id="5" name="图片 4">
            <a:extLst>
              <a:ext uri="{FF2B5EF4-FFF2-40B4-BE49-F238E27FC236}">
                <a16:creationId xmlns:a16="http://schemas.microsoft.com/office/drawing/2014/main" id="{CA468E2B-0A61-4A25-848B-2E1A4B4B46DD}"/>
              </a:ext>
            </a:extLst>
          </p:cNvPr>
          <p:cNvPicPr>
            <a:picLocks noChangeAspect="1"/>
          </p:cNvPicPr>
          <p:nvPr/>
        </p:nvPicPr>
        <p:blipFill>
          <a:blip r:embed="rId2"/>
          <a:stretch>
            <a:fillRect/>
          </a:stretch>
        </p:blipFill>
        <p:spPr>
          <a:xfrm>
            <a:off x="590250" y="1201316"/>
            <a:ext cx="8979499" cy="3744416"/>
          </a:xfrm>
          <a:prstGeom prst="rect">
            <a:avLst/>
          </a:prstGeom>
        </p:spPr>
      </p:pic>
    </p:spTree>
    <p:extLst>
      <p:ext uri="{BB962C8B-B14F-4D97-AF65-F5344CB8AC3E}">
        <p14:creationId xmlns:p14="http://schemas.microsoft.com/office/powerpoint/2010/main" val="2517527172"/>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C504BF7-47BD-4838-915D-288C845D6C14}"/>
              </a:ext>
            </a:extLst>
          </p:cNvPr>
          <p:cNvGraphicFramePr>
            <a:graphicFrameLocks noGrp="1"/>
          </p:cNvGraphicFramePr>
          <p:nvPr>
            <p:extLst>
              <p:ext uri="{D42A27DB-BD31-4B8C-83A1-F6EECF244321}">
                <p14:modId xmlns:p14="http://schemas.microsoft.com/office/powerpoint/2010/main" val="2456229266"/>
              </p:ext>
            </p:extLst>
          </p:nvPr>
        </p:nvGraphicFramePr>
        <p:xfrm>
          <a:off x="857250" y="696913"/>
          <a:ext cx="8940800" cy="5014913"/>
        </p:xfrm>
        <a:graphic>
          <a:graphicData uri="http://schemas.openxmlformats.org/drawingml/2006/table">
            <a:tbl>
              <a:tblPr firstRow="1" bandRow="1">
                <a:tableStyleId>{5C22544A-7EE6-4342-B048-85BDC9FD1C3A}</a:tableStyleId>
              </a:tblPr>
              <a:tblGrid>
                <a:gridCol w="1955075">
                  <a:extLst>
                    <a:ext uri="{9D8B030D-6E8A-4147-A177-3AD203B41FA5}">
                      <a16:colId xmlns:a16="http://schemas.microsoft.com/office/drawing/2014/main" val="20000"/>
                    </a:ext>
                  </a:extLst>
                </a:gridCol>
                <a:gridCol w="3095539">
                  <a:extLst>
                    <a:ext uri="{9D8B030D-6E8A-4147-A177-3AD203B41FA5}">
                      <a16:colId xmlns:a16="http://schemas.microsoft.com/office/drawing/2014/main" val="20001"/>
                    </a:ext>
                  </a:extLst>
                </a:gridCol>
                <a:gridCol w="3890186">
                  <a:extLst>
                    <a:ext uri="{9D8B030D-6E8A-4147-A177-3AD203B41FA5}">
                      <a16:colId xmlns:a16="http://schemas.microsoft.com/office/drawing/2014/main" val="20002"/>
                    </a:ext>
                  </a:extLst>
                </a:gridCol>
              </a:tblGrid>
              <a:tr h="504326">
                <a:tc>
                  <a:txBody>
                    <a:bodyPr/>
                    <a:lstStyle/>
                    <a:p>
                      <a:pPr algn="ctr"/>
                      <a:r>
                        <a:rPr lang="zh-CN" altLang="en-US" sz="1900" dirty="0">
                          <a:solidFill>
                            <a:srgbClr val="FF0000"/>
                          </a:solidFill>
                          <a:latin typeface="微软雅黑" panose="020B0503020204020204" pitchFamily="34" charset="-122"/>
                          <a:ea typeface="微软雅黑" panose="020B0503020204020204" pitchFamily="34" charset="-122"/>
                        </a:rPr>
                        <a:t>设计阶段</a:t>
                      </a:r>
                    </a:p>
                  </a:txBody>
                  <a:tcPr marL="101588" marR="101588" marT="42313" marB="42313" anchor="ctr">
                    <a:solidFill>
                      <a:srgbClr val="00B0F0"/>
                    </a:solidFill>
                  </a:tcPr>
                </a:tc>
                <a:tc>
                  <a:txBody>
                    <a:bodyPr/>
                    <a:lstStyle/>
                    <a:p>
                      <a:pPr algn="ctr"/>
                      <a:r>
                        <a:rPr lang="zh-CN" altLang="en-US" sz="1900" dirty="0">
                          <a:solidFill>
                            <a:srgbClr val="FF0000"/>
                          </a:solidFill>
                          <a:latin typeface="微软雅黑" panose="020B0503020204020204" pitchFamily="34" charset="-122"/>
                          <a:ea typeface="微软雅黑" panose="020B0503020204020204" pitchFamily="34" charset="-122"/>
                        </a:rPr>
                        <a:t>数据</a:t>
                      </a:r>
                    </a:p>
                  </a:txBody>
                  <a:tcPr marL="101588" marR="101588" marT="42313" marB="42313" anchor="ctr">
                    <a:solidFill>
                      <a:srgbClr val="00B0F0"/>
                    </a:solidFill>
                  </a:tcPr>
                </a:tc>
                <a:tc>
                  <a:txBody>
                    <a:bodyPr/>
                    <a:lstStyle/>
                    <a:p>
                      <a:pPr algn="ctr"/>
                      <a:r>
                        <a:rPr lang="zh-CN" altLang="en-US" sz="1900" dirty="0">
                          <a:solidFill>
                            <a:srgbClr val="FF0000"/>
                          </a:solidFill>
                          <a:latin typeface="微软雅黑" panose="020B0503020204020204" pitchFamily="34" charset="-122"/>
                          <a:ea typeface="微软雅黑" panose="020B0503020204020204" pitchFamily="34" charset="-122"/>
                        </a:rPr>
                        <a:t>处理</a:t>
                      </a:r>
                    </a:p>
                  </a:txBody>
                  <a:tcPr marL="101588" marR="101588" marT="42313" marB="42313" anchor="ctr">
                    <a:solidFill>
                      <a:srgbClr val="00B0F0"/>
                    </a:solidFill>
                  </a:tcPr>
                </a:tc>
                <a:extLst>
                  <a:ext uri="{0D108BD9-81ED-4DB2-BD59-A6C34878D82A}">
                    <a16:rowId xmlns:a16="http://schemas.microsoft.com/office/drawing/2014/main" val="10000"/>
                  </a:ext>
                </a:extLst>
              </a:tr>
              <a:tr h="719973">
                <a:tc>
                  <a:txBody>
                    <a:bodyPr/>
                    <a:lstStyle/>
                    <a:p>
                      <a:pPr algn="ctr"/>
                      <a:r>
                        <a:rPr lang="zh-CN" altLang="en-US" sz="1700" b="1" dirty="0">
                          <a:solidFill>
                            <a:srgbClr val="FF0000"/>
                          </a:solidFill>
                          <a:highlight>
                            <a:srgbClr val="FFFF00"/>
                          </a:highlight>
                          <a:latin typeface="微软雅黑" panose="020B0503020204020204" pitchFamily="34" charset="-122"/>
                          <a:ea typeface="微软雅黑" panose="020B0503020204020204" pitchFamily="34" charset="-122"/>
                        </a:rPr>
                        <a:t>需求分析</a:t>
                      </a:r>
                    </a:p>
                  </a:txBody>
                  <a:tcPr marL="101588" marR="101588" marT="42313" marB="42313" anchor="ctr">
                    <a:solidFill>
                      <a:srgbClr val="00B0F0"/>
                    </a:solidFill>
                  </a:tcPr>
                </a:tc>
                <a:tc>
                  <a:txBody>
                    <a:bodyPr/>
                    <a:lstStyle/>
                    <a:p>
                      <a:pPr algn="l" eaLnBrk="1"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数据字典、全系统中数据项、数据流、数据存储的描述</a:t>
                      </a:r>
                    </a:p>
                  </a:txBody>
                  <a:tcPr marL="101588" marR="101588" marT="42313" marB="42313" anchor="ctr">
                    <a:solidFill>
                      <a:schemeClr val="bg1">
                        <a:lumMod val="85000"/>
                      </a:schemeClr>
                    </a:solidFill>
                  </a:tcPr>
                </a:tc>
                <a:tc>
                  <a:txBody>
                    <a:bodyPr/>
                    <a:lstStyle/>
                    <a:p>
                      <a:pPr marL="0" marR="0" indent="0" algn="l" defTabSz="1015922" rtl="0" eaLnBrk="1" fontAlgn="auto" latinLnBrk="0" hangingPunct="1">
                        <a:lnSpc>
                          <a:spcPct val="100000"/>
                        </a:lnSpc>
                        <a:spcBef>
                          <a:spcPct val="0"/>
                        </a:spcBef>
                        <a:spcAft>
                          <a:spcPts val="0"/>
                        </a:spcAft>
                        <a:buClrTx/>
                        <a:buSzTx/>
                        <a:buFontTx/>
                        <a:buNone/>
                        <a:tabLst/>
                        <a:defRPr/>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数据流图和判定表（判定树）、数据字典中处理过程的描述</a:t>
                      </a:r>
                    </a:p>
                  </a:txBody>
                  <a:tcPr marL="101588" marR="101588" marT="42313" marB="42313" anchor="ctr">
                    <a:solidFill>
                      <a:schemeClr val="bg1">
                        <a:lumMod val="85000"/>
                      </a:schemeClr>
                    </a:solidFill>
                  </a:tcPr>
                </a:tc>
                <a:extLst>
                  <a:ext uri="{0D108BD9-81ED-4DB2-BD59-A6C34878D82A}">
                    <a16:rowId xmlns:a16="http://schemas.microsoft.com/office/drawing/2014/main" val="10001"/>
                  </a:ext>
                </a:extLst>
              </a:tr>
              <a:tr h="861738">
                <a:tc>
                  <a:txBody>
                    <a:bodyPr/>
                    <a:lstStyle/>
                    <a:p>
                      <a:pPr algn="ctr"/>
                      <a:r>
                        <a:rPr lang="zh-CN" altLang="en-US" sz="1700" b="1" dirty="0">
                          <a:solidFill>
                            <a:srgbClr val="FF0000"/>
                          </a:solidFill>
                          <a:latin typeface="微软雅黑" panose="020B0503020204020204" pitchFamily="34" charset="-122"/>
                          <a:ea typeface="微软雅黑" panose="020B0503020204020204" pitchFamily="34" charset="-122"/>
                        </a:rPr>
                        <a:t>概念结构设计</a:t>
                      </a:r>
                    </a:p>
                  </a:txBody>
                  <a:tcPr marL="101588" marR="101588" marT="42313" marB="42313" anchor="ctr">
                    <a:solidFill>
                      <a:srgbClr val="00B0F0"/>
                    </a:solidFill>
                  </a:tcPr>
                </a:tc>
                <a:tc>
                  <a:txBody>
                    <a:bodyPr/>
                    <a:lstStyle/>
                    <a:p>
                      <a:pPr algn="l" eaLnBrk="1"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概念模型（</a:t>
                      </a:r>
                      <a:r>
                        <a:rPr kumimoji="1" lang="en-US" altLang="zh-CN" sz="1400" b="0" kern="1200" dirty="0">
                          <a:solidFill>
                            <a:srgbClr val="FF0000"/>
                          </a:solidFill>
                          <a:latin typeface="华文楷体" panose="02010600040101010101" pitchFamily="2" charset="-122"/>
                          <a:ea typeface="华文楷体" panose="02010600040101010101" pitchFamily="2" charset="-122"/>
                          <a:cs typeface="+mn-cs"/>
                        </a:rPr>
                        <a:t>E-R</a:t>
                      </a: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图）</a:t>
                      </a:r>
                    </a:p>
                    <a:p>
                      <a:pPr algn="l">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数据字典</a:t>
                      </a:r>
                    </a:p>
                  </a:txBody>
                  <a:tcPr marL="101588" marR="101588" marT="42313" marB="42313" anchor="ctr">
                    <a:solidFill>
                      <a:schemeClr val="bg1">
                        <a:lumMod val="95000"/>
                      </a:schemeClr>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系统要求、方案和概图</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系统信息流的数据流图</a:t>
                      </a:r>
                    </a:p>
                  </a:txBody>
                  <a:tcPr marL="101588" marR="101588" marT="42313" marB="42313" anchor="ctr">
                    <a:solidFill>
                      <a:schemeClr val="bg1">
                        <a:lumMod val="95000"/>
                      </a:schemeClr>
                    </a:solidFill>
                  </a:tcPr>
                </a:tc>
                <a:extLst>
                  <a:ext uri="{0D108BD9-81ED-4DB2-BD59-A6C34878D82A}">
                    <a16:rowId xmlns:a16="http://schemas.microsoft.com/office/drawing/2014/main" val="10002"/>
                  </a:ext>
                </a:extLst>
              </a:tr>
              <a:tr h="602700">
                <a:tc>
                  <a:txBody>
                    <a:bodyPr/>
                    <a:lstStyle/>
                    <a:p>
                      <a:pPr algn="ctr"/>
                      <a:r>
                        <a:rPr lang="zh-CN" altLang="en-US" sz="1700" b="1" dirty="0">
                          <a:solidFill>
                            <a:srgbClr val="FF0000"/>
                          </a:solidFill>
                          <a:latin typeface="微软雅黑" panose="020B0503020204020204" pitchFamily="34" charset="-122"/>
                          <a:ea typeface="微软雅黑" panose="020B0503020204020204" pitchFamily="34" charset="-122"/>
                        </a:rPr>
                        <a:t>逻辑结构设计</a:t>
                      </a:r>
                    </a:p>
                  </a:txBody>
                  <a:tcPr marL="101588" marR="101588" marT="42313" marB="42313" anchor="ctr">
                    <a:solidFill>
                      <a:srgbClr val="00B0F0"/>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关系</a:t>
                      </a:r>
                      <a:endParaRPr kumimoji="1" lang="en-US" altLang="zh-CN" sz="1400" b="0" kern="1200" dirty="0">
                        <a:solidFill>
                          <a:srgbClr val="FF0000"/>
                        </a:solidFill>
                        <a:latin typeface="华文楷体" panose="02010600040101010101" pitchFamily="2" charset="-122"/>
                        <a:ea typeface="华文楷体" panose="02010600040101010101" pitchFamily="2" charset="-122"/>
                        <a:cs typeface="+mn-cs"/>
                      </a:endParaRP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非关系</a:t>
                      </a:r>
                    </a:p>
                  </a:txBody>
                  <a:tcPr marL="101588" marR="101588" marT="42313" marB="42313" anchor="ctr">
                    <a:solidFill>
                      <a:schemeClr val="bg1">
                        <a:lumMod val="85000"/>
                      </a:schemeClr>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中宋" panose="02010600040101010101" pitchFamily="2" charset="-122"/>
                          <a:ea typeface="华文中宋" panose="02010600040101010101" pitchFamily="2" charset="-122"/>
                          <a:cs typeface="+mn-cs"/>
                        </a:rPr>
                        <a:t> </a:t>
                      </a: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系统结构图</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（模块结构）</a:t>
                      </a:r>
                    </a:p>
                  </a:txBody>
                  <a:tcPr marL="101588" marR="101588" marT="42313" marB="42313" anchor="ctr">
                    <a:solidFill>
                      <a:schemeClr val="bg1">
                        <a:lumMod val="85000"/>
                      </a:schemeClr>
                    </a:solidFill>
                  </a:tcPr>
                </a:tc>
                <a:extLst>
                  <a:ext uri="{0D108BD9-81ED-4DB2-BD59-A6C34878D82A}">
                    <a16:rowId xmlns:a16="http://schemas.microsoft.com/office/drawing/2014/main" val="10003"/>
                  </a:ext>
                </a:extLst>
              </a:tr>
              <a:tr h="861738">
                <a:tc>
                  <a:txBody>
                    <a:bodyPr/>
                    <a:lstStyle/>
                    <a:p>
                      <a:pPr algn="ctr"/>
                      <a:r>
                        <a:rPr lang="zh-CN" altLang="en-US" sz="1700" b="1" dirty="0">
                          <a:solidFill>
                            <a:srgbClr val="FF0000"/>
                          </a:solidFill>
                          <a:latin typeface="微软雅黑" panose="020B0503020204020204" pitchFamily="34" charset="-122"/>
                          <a:ea typeface="微软雅黑" panose="020B0503020204020204" pitchFamily="34" charset="-122"/>
                        </a:rPr>
                        <a:t>物理设计</a:t>
                      </a:r>
                    </a:p>
                  </a:txBody>
                  <a:tcPr marL="101588" marR="101588" marT="42313" marB="42313" anchor="ctr">
                    <a:solidFill>
                      <a:srgbClr val="00B0F0"/>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存储安排</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方法选择</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存取路径建立</a:t>
                      </a:r>
                    </a:p>
                  </a:txBody>
                  <a:tcPr marL="101588" marR="101588" marT="42313" marB="42313" anchor="ctr">
                    <a:solidFill>
                      <a:schemeClr val="bg1">
                        <a:lumMod val="95000"/>
                      </a:schemeClr>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模块设计</a:t>
                      </a:r>
                    </a:p>
                    <a:p>
                      <a:pPr marL="0" algn="l" defTabSz="1015922" rtl="0" eaLnBrk="1" latinLnBrk="0" hangingPunct="1">
                        <a:spcBef>
                          <a:spcPct val="0"/>
                        </a:spcBef>
                      </a:pPr>
                      <a:r>
                        <a:rPr kumimoji="1" lang="en-US" altLang="zh-CN" sz="1400" b="0" kern="1200" dirty="0">
                          <a:solidFill>
                            <a:srgbClr val="FF0000"/>
                          </a:solidFill>
                          <a:latin typeface="华文楷体" panose="02010600040101010101" pitchFamily="2" charset="-122"/>
                          <a:ea typeface="华文楷体" panose="02010600040101010101" pitchFamily="2" charset="-122"/>
                          <a:cs typeface="+mn-cs"/>
                        </a:rPr>
                        <a:t>IPO</a:t>
                      </a: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表</a:t>
                      </a:r>
                    </a:p>
                  </a:txBody>
                  <a:tcPr marL="101588" marR="101588" marT="42313" marB="42313" anchor="ctr">
                    <a:solidFill>
                      <a:schemeClr val="bg1">
                        <a:lumMod val="95000"/>
                      </a:schemeClr>
                    </a:solidFill>
                  </a:tcPr>
                </a:tc>
                <a:extLst>
                  <a:ext uri="{0D108BD9-81ED-4DB2-BD59-A6C34878D82A}">
                    <a16:rowId xmlns:a16="http://schemas.microsoft.com/office/drawing/2014/main" val="10004"/>
                  </a:ext>
                </a:extLst>
              </a:tr>
              <a:tr h="861738">
                <a:tc>
                  <a:txBody>
                    <a:bodyPr/>
                    <a:lstStyle/>
                    <a:p>
                      <a:pPr algn="ctr"/>
                      <a:r>
                        <a:rPr lang="zh-CN" altLang="en-US" sz="1700" b="1" dirty="0">
                          <a:solidFill>
                            <a:srgbClr val="FF0000"/>
                          </a:solidFill>
                          <a:latin typeface="微软雅黑" panose="020B0503020204020204" pitchFamily="34" charset="-122"/>
                          <a:ea typeface="微软雅黑" panose="020B0503020204020204" pitchFamily="34" charset="-122"/>
                        </a:rPr>
                        <a:t>实施</a:t>
                      </a:r>
                    </a:p>
                  </a:txBody>
                  <a:tcPr marL="101588" marR="101588" marT="42313" marB="42313" anchor="ctr">
                    <a:solidFill>
                      <a:srgbClr val="00B0F0"/>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编写模式</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装入数据</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数据库试运行</a:t>
                      </a:r>
                    </a:p>
                  </a:txBody>
                  <a:tcPr marL="101588" marR="101588" marT="42313" marB="42313" anchor="ctr">
                    <a:solidFill>
                      <a:schemeClr val="bg1">
                        <a:lumMod val="85000"/>
                      </a:schemeClr>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程序编码、</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编译联结、</a:t>
                      </a:r>
                    </a:p>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测试</a:t>
                      </a:r>
                    </a:p>
                  </a:txBody>
                  <a:tcPr marL="101588" marR="101588" marT="42313" marB="42313" anchor="ctr">
                    <a:solidFill>
                      <a:schemeClr val="bg1">
                        <a:lumMod val="85000"/>
                      </a:schemeClr>
                    </a:solidFill>
                  </a:tcPr>
                </a:tc>
                <a:extLst>
                  <a:ext uri="{0D108BD9-81ED-4DB2-BD59-A6C34878D82A}">
                    <a16:rowId xmlns:a16="http://schemas.microsoft.com/office/drawing/2014/main" val="10005"/>
                  </a:ext>
                </a:extLst>
              </a:tr>
              <a:tr h="602700">
                <a:tc>
                  <a:txBody>
                    <a:bodyPr/>
                    <a:lstStyle/>
                    <a:p>
                      <a:pPr algn="ctr"/>
                      <a:r>
                        <a:rPr lang="zh-CN" altLang="en-US" sz="1700" b="1" dirty="0">
                          <a:solidFill>
                            <a:srgbClr val="FF0000"/>
                          </a:solidFill>
                          <a:latin typeface="微软雅黑" panose="020B0503020204020204" pitchFamily="34" charset="-122"/>
                          <a:ea typeface="微软雅黑" panose="020B0503020204020204" pitchFamily="34" charset="-122"/>
                        </a:rPr>
                        <a:t>运行维护</a:t>
                      </a:r>
                    </a:p>
                  </a:txBody>
                  <a:tcPr marL="101588" marR="101588" marT="42313" marB="42313" anchor="ctr">
                    <a:solidFill>
                      <a:srgbClr val="00B0F0"/>
                    </a:solidFill>
                  </a:tcPr>
                </a:tc>
                <a:tc>
                  <a:txBody>
                    <a:bodyPr/>
                    <a:lstStyle/>
                    <a:p>
                      <a:pPr marL="0" algn="l" defTabSz="1015922" rtl="0" eaLnBrk="1" latinLnBrk="0" hangingPunct="1">
                        <a:spcBef>
                          <a:spcPct val="0"/>
                        </a:spcBef>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性能监测、转储</a:t>
                      </a:r>
                      <a:r>
                        <a:rPr kumimoji="1" lang="en-US" altLang="zh-CN" sz="1400" b="0" kern="1200" dirty="0">
                          <a:solidFill>
                            <a:srgbClr val="FF0000"/>
                          </a:solidFill>
                          <a:latin typeface="华文楷体" panose="02010600040101010101" pitchFamily="2" charset="-122"/>
                          <a:ea typeface="华文楷体" panose="02010600040101010101" pitchFamily="2" charset="-122"/>
                          <a:cs typeface="+mn-cs"/>
                        </a:rPr>
                        <a:t>/</a:t>
                      </a: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恢复、数据库重组和重构</a:t>
                      </a:r>
                    </a:p>
                  </a:txBody>
                  <a:tcPr marL="101588" marR="101588" marT="42313" marB="42313" anchor="ctr">
                    <a:solidFill>
                      <a:schemeClr val="bg1">
                        <a:lumMod val="95000"/>
                      </a:schemeClr>
                    </a:solidFill>
                  </a:tcPr>
                </a:tc>
                <a:tc>
                  <a:txBody>
                    <a:bodyPr/>
                    <a:lstStyle/>
                    <a:p>
                      <a:pPr marL="0" marR="0" indent="0" algn="l" defTabSz="1015922" rtl="0" eaLnBrk="1" fontAlgn="auto" latinLnBrk="0" hangingPunct="1">
                        <a:lnSpc>
                          <a:spcPct val="100000"/>
                        </a:lnSpc>
                        <a:spcBef>
                          <a:spcPct val="0"/>
                        </a:spcBef>
                        <a:spcAft>
                          <a:spcPts val="0"/>
                        </a:spcAft>
                        <a:buClrTx/>
                        <a:buSzTx/>
                        <a:buFontTx/>
                        <a:buNone/>
                        <a:tabLst/>
                        <a:defRPr/>
                      </a:pPr>
                      <a:r>
                        <a:rPr kumimoji="1" lang="zh-CN" altLang="en-US" sz="1400" b="0" kern="1200" dirty="0">
                          <a:solidFill>
                            <a:srgbClr val="FF0000"/>
                          </a:solidFill>
                          <a:latin typeface="华文楷体" panose="02010600040101010101" pitchFamily="2" charset="-122"/>
                          <a:ea typeface="华文楷体" panose="02010600040101010101" pitchFamily="2" charset="-122"/>
                          <a:cs typeface="+mn-cs"/>
                        </a:rPr>
                        <a:t>新旧系统转换、运行、维护（修正性、适应性、改善性维护）</a:t>
                      </a:r>
                    </a:p>
                  </a:txBody>
                  <a:tcPr marL="101588" marR="101588" marT="42313" marB="42313" anchor="ctr">
                    <a:solidFill>
                      <a:schemeClr val="bg1">
                        <a:lumMod val="95000"/>
                      </a:schemeClr>
                    </a:solidFill>
                  </a:tcPr>
                </a:tc>
                <a:extLst>
                  <a:ext uri="{0D108BD9-81ED-4DB2-BD59-A6C34878D82A}">
                    <a16:rowId xmlns:a16="http://schemas.microsoft.com/office/drawing/2014/main" val="10006"/>
                  </a:ext>
                </a:extLst>
              </a:tr>
            </a:tbl>
          </a:graphicData>
        </a:graphic>
      </p:graphicFrame>
      <p:sp>
        <p:nvSpPr>
          <p:cNvPr id="17444" name="标题 1">
            <a:extLst>
              <a:ext uri="{FF2B5EF4-FFF2-40B4-BE49-F238E27FC236}">
                <a16:creationId xmlns:a16="http://schemas.microsoft.com/office/drawing/2014/main" id="{07299379-0DE5-4365-B8C6-40AEA04A0853}"/>
              </a:ext>
            </a:extLst>
          </p:cNvPr>
          <p:cNvSpPr>
            <a:spLocks noGrp="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r>
              <a:rPr dirty="0">
                <a:highlight>
                  <a:srgbClr val="FFFF00"/>
                </a:highlight>
              </a:rPr>
              <a:t>数据库设计的六个阶段</a:t>
            </a:r>
          </a:p>
        </p:txBody>
      </p:sp>
      <p:grpSp>
        <p:nvGrpSpPr>
          <p:cNvPr id="141" name="Group 2">
            <a:extLst>
              <a:ext uri="{FF2B5EF4-FFF2-40B4-BE49-F238E27FC236}">
                <a16:creationId xmlns:a16="http://schemas.microsoft.com/office/drawing/2014/main" id="{FC1A2F6A-B4A3-44BA-A906-EF29AFDE5B23}"/>
              </a:ext>
            </a:extLst>
          </p:cNvPr>
          <p:cNvGrpSpPr>
            <a:grpSpLocks/>
          </p:cNvGrpSpPr>
          <p:nvPr/>
        </p:nvGrpSpPr>
        <p:grpSpPr bwMode="auto">
          <a:xfrm>
            <a:off x="8363163" y="1984799"/>
            <a:ext cx="957048" cy="722360"/>
            <a:chOff x="2308" y="9884"/>
            <a:chExt cx="1356" cy="1318"/>
          </a:xfrm>
          <a:noFill/>
        </p:grpSpPr>
        <p:sp>
          <p:nvSpPr>
            <p:cNvPr id="142" name="Rectangle 3">
              <a:extLst>
                <a:ext uri="{FF2B5EF4-FFF2-40B4-BE49-F238E27FC236}">
                  <a16:creationId xmlns:a16="http://schemas.microsoft.com/office/drawing/2014/main" id="{16B3DD02-2606-46CD-8990-0C5C3AB36A26}"/>
                </a:ext>
              </a:extLst>
            </p:cNvPr>
            <p:cNvSpPr>
              <a:spLocks noChangeArrowheads="1"/>
            </p:cNvSpPr>
            <p:nvPr/>
          </p:nvSpPr>
          <p:spPr bwMode="auto">
            <a:xfrm>
              <a:off x="2308" y="9884"/>
              <a:ext cx="1352" cy="1318"/>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r>
                <a:rPr kumimoji="1" lang="en-US" altLang="zh-CN" sz="778">
                  <a:latin typeface="+mj-ea"/>
                  <a:ea typeface="+mj-ea"/>
                </a:rPr>
                <a:t> </a:t>
              </a:r>
              <a:endParaRPr kumimoji="1" lang="en-US" altLang="zh-CN" sz="1111">
                <a:latin typeface="+mj-ea"/>
                <a:ea typeface="+mj-ea"/>
              </a:endParaRPr>
            </a:p>
            <a:p>
              <a:pPr>
                <a:defRPr/>
              </a:pPr>
              <a:endParaRPr kumimoji="1" lang="en-US" altLang="zh-CN" sz="2667">
                <a:latin typeface="+mj-ea"/>
                <a:ea typeface="+mj-ea"/>
              </a:endParaRPr>
            </a:p>
          </p:txBody>
        </p:sp>
        <p:sp>
          <p:nvSpPr>
            <p:cNvPr id="143" name="Line 4">
              <a:extLst>
                <a:ext uri="{FF2B5EF4-FFF2-40B4-BE49-F238E27FC236}">
                  <a16:creationId xmlns:a16="http://schemas.microsoft.com/office/drawing/2014/main" id="{5EE32149-C1B6-4191-8940-C892E326FBF6}"/>
                </a:ext>
              </a:extLst>
            </p:cNvPr>
            <p:cNvSpPr>
              <a:spLocks noChangeShapeType="1"/>
            </p:cNvSpPr>
            <p:nvPr/>
          </p:nvSpPr>
          <p:spPr bwMode="auto">
            <a:xfrm flipV="1">
              <a:off x="2308" y="10336"/>
              <a:ext cx="1350" cy="0"/>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44" name="Oval 5">
              <a:extLst>
                <a:ext uri="{FF2B5EF4-FFF2-40B4-BE49-F238E27FC236}">
                  <a16:creationId xmlns:a16="http://schemas.microsoft.com/office/drawing/2014/main" id="{DA0F9292-A1B1-4234-B8D2-2203CDA3C998}"/>
                </a:ext>
              </a:extLst>
            </p:cNvPr>
            <p:cNvSpPr>
              <a:spLocks noChangeArrowheads="1"/>
            </p:cNvSpPr>
            <p:nvPr/>
          </p:nvSpPr>
          <p:spPr bwMode="auto">
            <a:xfrm>
              <a:off x="2654" y="10704"/>
              <a:ext cx="180" cy="177"/>
            </a:xfrm>
            <a:prstGeom prst="ellipse">
              <a:avLst/>
            </a:prstGeom>
            <a:solidFill>
              <a:srgbClr val="FFC000"/>
            </a:solidFill>
            <a:ln w="6350">
              <a:solidFill>
                <a:srgbClr val="000000"/>
              </a:solidFill>
              <a:round/>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45" name="Oval 6">
              <a:extLst>
                <a:ext uri="{FF2B5EF4-FFF2-40B4-BE49-F238E27FC236}">
                  <a16:creationId xmlns:a16="http://schemas.microsoft.com/office/drawing/2014/main" id="{FF7B81E4-6EC0-4E77-88BD-9F40C65FA784}"/>
                </a:ext>
              </a:extLst>
            </p:cNvPr>
            <p:cNvSpPr>
              <a:spLocks noChangeArrowheads="1"/>
            </p:cNvSpPr>
            <p:nvPr/>
          </p:nvSpPr>
          <p:spPr bwMode="auto">
            <a:xfrm>
              <a:off x="3171" y="10704"/>
              <a:ext cx="178" cy="177"/>
            </a:xfrm>
            <a:prstGeom prst="ellipse">
              <a:avLst/>
            </a:prstGeom>
            <a:solidFill>
              <a:srgbClr val="FFC000"/>
            </a:solidFill>
            <a:ln w="6350">
              <a:solidFill>
                <a:srgbClr val="000000"/>
              </a:solidFill>
              <a:round/>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46" name="Oval 7">
              <a:extLst>
                <a:ext uri="{FF2B5EF4-FFF2-40B4-BE49-F238E27FC236}">
                  <a16:creationId xmlns:a16="http://schemas.microsoft.com/office/drawing/2014/main" id="{28AAA338-5246-4476-82F8-3E3E39389CD8}"/>
                </a:ext>
              </a:extLst>
            </p:cNvPr>
            <p:cNvSpPr>
              <a:spLocks noChangeArrowheads="1"/>
            </p:cNvSpPr>
            <p:nvPr/>
          </p:nvSpPr>
          <p:spPr bwMode="auto">
            <a:xfrm>
              <a:off x="3171" y="10991"/>
              <a:ext cx="180" cy="180"/>
            </a:xfrm>
            <a:prstGeom prst="ellipse">
              <a:avLst/>
            </a:prstGeom>
            <a:solidFill>
              <a:srgbClr val="FFC000"/>
            </a:solidFill>
            <a:ln w="6350">
              <a:solidFill>
                <a:srgbClr val="000000"/>
              </a:solidFill>
              <a:round/>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grpSp>
          <p:nvGrpSpPr>
            <p:cNvPr id="147" name="Group 8">
              <a:extLst>
                <a:ext uri="{FF2B5EF4-FFF2-40B4-BE49-F238E27FC236}">
                  <a16:creationId xmlns:a16="http://schemas.microsoft.com/office/drawing/2014/main" id="{4B851E6D-4DFB-4817-ADD2-E36190AB3561}"/>
                </a:ext>
              </a:extLst>
            </p:cNvPr>
            <p:cNvGrpSpPr>
              <a:grpSpLocks/>
            </p:cNvGrpSpPr>
            <p:nvPr/>
          </p:nvGrpSpPr>
          <p:grpSpPr bwMode="auto">
            <a:xfrm>
              <a:off x="3148" y="10418"/>
              <a:ext cx="231" cy="155"/>
              <a:chOff x="3148" y="10418"/>
              <a:chExt cx="126" cy="126"/>
            </a:xfrm>
            <a:grpFill/>
          </p:grpSpPr>
          <p:sp>
            <p:nvSpPr>
              <p:cNvPr id="155" name="Line 9">
                <a:extLst>
                  <a:ext uri="{FF2B5EF4-FFF2-40B4-BE49-F238E27FC236}">
                    <a16:creationId xmlns:a16="http://schemas.microsoft.com/office/drawing/2014/main" id="{8C4CA5D4-3CDC-43B4-B504-1ADEC759CDD5}"/>
                  </a:ext>
                </a:extLst>
              </p:cNvPr>
              <p:cNvSpPr>
                <a:spLocks noChangeShapeType="1"/>
              </p:cNvSpPr>
              <p:nvPr/>
            </p:nvSpPr>
            <p:spPr bwMode="auto">
              <a:xfrm>
                <a:off x="3151" y="10417"/>
                <a:ext cx="0" cy="127"/>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56" name="Line 10">
                <a:extLst>
                  <a:ext uri="{FF2B5EF4-FFF2-40B4-BE49-F238E27FC236}">
                    <a16:creationId xmlns:a16="http://schemas.microsoft.com/office/drawing/2014/main" id="{DC0BC9AF-13A2-4B0B-A9DB-3DB284D49C6F}"/>
                  </a:ext>
                </a:extLst>
              </p:cNvPr>
              <p:cNvSpPr>
                <a:spLocks noChangeShapeType="1"/>
              </p:cNvSpPr>
              <p:nvPr/>
            </p:nvSpPr>
            <p:spPr bwMode="auto">
              <a:xfrm rot="5400000">
                <a:off x="3210" y="10481"/>
                <a:ext cx="0" cy="118"/>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57" name="Line 11">
                <a:extLst>
                  <a:ext uri="{FF2B5EF4-FFF2-40B4-BE49-F238E27FC236}">
                    <a16:creationId xmlns:a16="http://schemas.microsoft.com/office/drawing/2014/main" id="{580354D5-6F56-49B4-A275-308553840BC6}"/>
                  </a:ext>
                </a:extLst>
              </p:cNvPr>
              <p:cNvSpPr>
                <a:spLocks noChangeShapeType="1"/>
              </p:cNvSpPr>
              <p:nvPr/>
            </p:nvSpPr>
            <p:spPr bwMode="auto">
              <a:xfrm rot="5400000">
                <a:off x="3210" y="10366"/>
                <a:ext cx="0" cy="118"/>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grpSp>
        <p:sp>
          <p:nvSpPr>
            <p:cNvPr id="148" name="Line 12">
              <a:extLst>
                <a:ext uri="{FF2B5EF4-FFF2-40B4-BE49-F238E27FC236}">
                  <a16:creationId xmlns:a16="http://schemas.microsoft.com/office/drawing/2014/main" id="{B0500D7F-F408-4436-89C4-D39AFC44E521}"/>
                </a:ext>
              </a:extLst>
            </p:cNvPr>
            <p:cNvSpPr>
              <a:spLocks noChangeShapeType="1"/>
            </p:cNvSpPr>
            <p:nvPr/>
          </p:nvSpPr>
          <p:spPr bwMode="auto">
            <a:xfrm>
              <a:off x="3268" y="10568"/>
              <a:ext cx="0" cy="133"/>
            </a:xfrm>
            <a:prstGeom prst="line">
              <a:avLst/>
            </a:prstGeom>
            <a:grpFill/>
            <a:ln w="3175">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49" name="Line 13">
              <a:extLst>
                <a:ext uri="{FF2B5EF4-FFF2-40B4-BE49-F238E27FC236}">
                  <a16:creationId xmlns:a16="http://schemas.microsoft.com/office/drawing/2014/main" id="{38B7A32D-5C24-4EAE-8471-3F89D19E012A}"/>
                </a:ext>
              </a:extLst>
            </p:cNvPr>
            <p:cNvSpPr>
              <a:spLocks noChangeShapeType="1"/>
            </p:cNvSpPr>
            <p:nvPr/>
          </p:nvSpPr>
          <p:spPr bwMode="auto">
            <a:xfrm>
              <a:off x="2843" y="10805"/>
              <a:ext cx="331" cy="0"/>
            </a:xfrm>
            <a:prstGeom prst="line">
              <a:avLst/>
            </a:prstGeom>
            <a:grpFill/>
            <a:ln w="3175">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50" name="Line 14">
              <a:extLst>
                <a:ext uri="{FF2B5EF4-FFF2-40B4-BE49-F238E27FC236}">
                  <a16:creationId xmlns:a16="http://schemas.microsoft.com/office/drawing/2014/main" id="{CA0CB93D-2639-4C45-9F97-096895170AA3}"/>
                </a:ext>
              </a:extLst>
            </p:cNvPr>
            <p:cNvSpPr>
              <a:spLocks noChangeShapeType="1"/>
            </p:cNvSpPr>
            <p:nvPr/>
          </p:nvSpPr>
          <p:spPr bwMode="auto">
            <a:xfrm>
              <a:off x="3268" y="10881"/>
              <a:ext cx="0" cy="113"/>
            </a:xfrm>
            <a:prstGeom prst="line">
              <a:avLst/>
            </a:prstGeom>
            <a:grpFill/>
            <a:ln w="3175">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51" name="Line 15">
              <a:extLst>
                <a:ext uri="{FF2B5EF4-FFF2-40B4-BE49-F238E27FC236}">
                  <a16:creationId xmlns:a16="http://schemas.microsoft.com/office/drawing/2014/main" id="{D09E41A1-D7C7-4145-B46E-91F29E289FF2}"/>
                </a:ext>
              </a:extLst>
            </p:cNvPr>
            <p:cNvSpPr>
              <a:spLocks noChangeShapeType="1"/>
            </p:cNvSpPr>
            <p:nvPr/>
          </p:nvSpPr>
          <p:spPr bwMode="auto">
            <a:xfrm>
              <a:off x="3372" y="11078"/>
              <a:ext cx="207" cy="0"/>
            </a:xfrm>
            <a:prstGeom prst="line">
              <a:avLst/>
            </a:prstGeom>
            <a:grpFill/>
            <a:ln w="3175">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52" name="Line 16">
              <a:extLst>
                <a:ext uri="{FF2B5EF4-FFF2-40B4-BE49-F238E27FC236}">
                  <a16:creationId xmlns:a16="http://schemas.microsoft.com/office/drawing/2014/main" id="{5B547DF7-3975-444B-AB3D-898A033D306A}"/>
                </a:ext>
              </a:extLst>
            </p:cNvPr>
            <p:cNvSpPr>
              <a:spLocks noChangeShapeType="1"/>
            </p:cNvSpPr>
            <p:nvPr/>
          </p:nvSpPr>
          <p:spPr bwMode="auto">
            <a:xfrm>
              <a:off x="2443" y="10794"/>
              <a:ext cx="209" cy="0"/>
            </a:xfrm>
            <a:prstGeom prst="line">
              <a:avLst/>
            </a:prstGeom>
            <a:grpFill/>
            <a:ln w="3175">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53" name="Line 17">
              <a:extLst>
                <a:ext uri="{FF2B5EF4-FFF2-40B4-BE49-F238E27FC236}">
                  <a16:creationId xmlns:a16="http://schemas.microsoft.com/office/drawing/2014/main" id="{5144B427-C4F9-49A3-A499-AB8DF9BAC557}"/>
                </a:ext>
              </a:extLst>
            </p:cNvPr>
            <p:cNvSpPr>
              <a:spLocks noChangeShapeType="1"/>
            </p:cNvSpPr>
            <p:nvPr/>
          </p:nvSpPr>
          <p:spPr bwMode="auto">
            <a:xfrm flipV="1">
              <a:off x="2314" y="10035"/>
              <a:ext cx="1350" cy="0"/>
            </a:xfrm>
            <a:prstGeom prst="line">
              <a:avLst/>
            </a:prstGeom>
            <a:grpFill/>
            <a:ln w="3175">
              <a:solidFill>
                <a:srgbClr val="000000"/>
              </a:solidFill>
              <a:prstDash val="sysDot"/>
              <a:round/>
              <a:headEnd/>
              <a:tailEnd/>
            </a:ln>
          </p:spPr>
          <p:txBody>
            <a:bodyPr/>
            <a:lstStyle/>
            <a:p>
              <a:pPr eaLnBrk="1" hangingPunct="1">
                <a:defRPr/>
              </a:pPr>
              <a:endParaRPr lang="zh-CN" altLang="en-US" sz="3556">
                <a:latin typeface="+mj-ea"/>
                <a:ea typeface="+mj-ea"/>
              </a:endParaRPr>
            </a:p>
          </p:txBody>
        </p:sp>
        <p:sp>
          <p:nvSpPr>
            <p:cNvPr id="154" name="Line 18">
              <a:extLst>
                <a:ext uri="{FF2B5EF4-FFF2-40B4-BE49-F238E27FC236}">
                  <a16:creationId xmlns:a16="http://schemas.microsoft.com/office/drawing/2014/main" id="{55ECC050-E618-46E3-B367-4EA0FCAD433E}"/>
                </a:ext>
              </a:extLst>
            </p:cNvPr>
            <p:cNvSpPr>
              <a:spLocks noChangeShapeType="1"/>
            </p:cNvSpPr>
            <p:nvPr/>
          </p:nvSpPr>
          <p:spPr bwMode="auto">
            <a:xfrm flipV="1">
              <a:off x="2308" y="10184"/>
              <a:ext cx="1350" cy="0"/>
            </a:xfrm>
            <a:prstGeom prst="line">
              <a:avLst/>
            </a:prstGeom>
            <a:grpFill/>
            <a:ln w="3175">
              <a:solidFill>
                <a:srgbClr val="000000"/>
              </a:solidFill>
              <a:prstDash val="sysDot"/>
              <a:round/>
              <a:headEnd/>
              <a:tailEnd/>
            </a:ln>
          </p:spPr>
          <p:txBody>
            <a:bodyPr/>
            <a:lstStyle/>
            <a:p>
              <a:pPr eaLnBrk="1" hangingPunct="1">
                <a:defRPr/>
              </a:pPr>
              <a:endParaRPr lang="zh-CN" altLang="en-US" sz="3556">
                <a:latin typeface="+mj-ea"/>
                <a:ea typeface="+mj-ea"/>
              </a:endParaRPr>
            </a:p>
          </p:txBody>
        </p:sp>
      </p:grpSp>
      <p:grpSp>
        <p:nvGrpSpPr>
          <p:cNvPr id="158" name="Group 19">
            <a:extLst>
              <a:ext uri="{FF2B5EF4-FFF2-40B4-BE49-F238E27FC236}">
                <a16:creationId xmlns:a16="http://schemas.microsoft.com/office/drawing/2014/main" id="{DDFCFF98-7914-4A90-BA61-2950A53EC0DF}"/>
              </a:ext>
            </a:extLst>
          </p:cNvPr>
          <p:cNvGrpSpPr>
            <a:grpSpLocks/>
          </p:cNvGrpSpPr>
          <p:nvPr/>
        </p:nvGrpSpPr>
        <p:grpSpPr bwMode="auto">
          <a:xfrm>
            <a:off x="4619780" y="2148153"/>
            <a:ext cx="979625" cy="401709"/>
            <a:chOff x="2125" y="10320"/>
            <a:chExt cx="1388" cy="683"/>
          </a:xfrm>
          <a:solidFill>
            <a:srgbClr val="FFC000"/>
          </a:solidFill>
        </p:grpSpPr>
        <p:sp>
          <p:nvSpPr>
            <p:cNvPr id="159" name="Rectangle 20">
              <a:extLst>
                <a:ext uri="{FF2B5EF4-FFF2-40B4-BE49-F238E27FC236}">
                  <a16:creationId xmlns:a16="http://schemas.microsoft.com/office/drawing/2014/main" id="{D37E8571-1BA7-4590-B4E0-0B94137EB46F}"/>
                </a:ext>
              </a:extLst>
            </p:cNvPr>
            <p:cNvSpPr>
              <a:spLocks noChangeArrowheads="1"/>
            </p:cNvSpPr>
            <p:nvPr/>
          </p:nvSpPr>
          <p:spPr bwMode="auto">
            <a:xfrm>
              <a:off x="2125" y="10336"/>
              <a:ext cx="344" cy="162"/>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60" name="Rectangle 21">
              <a:extLst>
                <a:ext uri="{FF2B5EF4-FFF2-40B4-BE49-F238E27FC236}">
                  <a16:creationId xmlns:a16="http://schemas.microsoft.com/office/drawing/2014/main" id="{41AB607B-709C-484A-B28A-ABD0FD3561B0}"/>
                </a:ext>
              </a:extLst>
            </p:cNvPr>
            <p:cNvSpPr>
              <a:spLocks noChangeArrowheads="1"/>
            </p:cNvSpPr>
            <p:nvPr/>
          </p:nvSpPr>
          <p:spPr bwMode="auto">
            <a:xfrm>
              <a:off x="3169" y="10838"/>
              <a:ext cx="344" cy="165"/>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61" name="Rectangle 22">
              <a:extLst>
                <a:ext uri="{FF2B5EF4-FFF2-40B4-BE49-F238E27FC236}">
                  <a16:creationId xmlns:a16="http://schemas.microsoft.com/office/drawing/2014/main" id="{F214CF17-E791-4FDE-B074-F8DE2DE7BD8C}"/>
                </a:ext>
              </a:extLst>
            </p:cNvPr>
            <p:cNvSpPr>
              <a:spLocks noChangeArrowheads="1"/>
            </p:cNvSpPr>
            <p:nvPr/>
          </p:nvSpPr>
          <p:spPr bwMode="auto">
            <a:xfrm>
              <a:off x="3169" y="10350"/>
              <a:ext cx="344" cy="165"/>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62" name="AutoShape 23">
              <a:extLst>
                <a:ext uri="{FF2B5EF4-FFF2-40B4-BE49-F238E27FC236}">
                  <a16:creationId xmlns:a16="http://schemas.microsoft.com/office/drawing/2014/main" id="{AB4DA313-3372-430F-8171-E3223FF47722}"/>
                </a:ext>
              </a:extLst>
            </p:cNvPr>
            <p:cNvSpPr>
              <a:spLocks noChangeArrowheads="1"/>
            </p:cNvSpPr>
            <p:nvPr/>
          </p:nvSpPr>
          <p:spPr bwMode="auto">
            <a:xfrm>
              <a:off x="2611" y="10320"/>
              <a:ext cx="405" cy="194"/>
            </a:xfrm>
            <a:prstGeom prst="diamond">
              <a:avLst/>
            </a:prstGeom>
            <a:solidFill>
              <a:schemeClr val="bg1"/>
            </a:solid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63" name="AutoShape 24">
              <a:extLst>
                <a:ext uri="{FF2B5EF4-FFF2-40B4-BE49-F238E27FC236}">
                  <a16:creationId xmlns:a16="http://schemas.microsoft.com/office/drawing/2014/main" id="{D9BEA1C4-40E9-4BC4-8216-B3C40E81EAEC}"/>
                </a:ext>
              </a:extLst>
            </p:cNvPr>
            <p:cNvSpPr>
              <a:spLocks noChangeArrowheads="1"/>
            </p:cNvSpPr>
            <p:nvPr/>
          </p:nvSpPr>
          <p:spPr bwMode="auto">
            <a:xfrm rot="1261978">
              <a:off x="2535" y="10614"/>
              <a:ext cx="407" cy="194"/>
            </a:xfrm>
            <a:prstGeom prst="diamond">
              <a:avLst/>
            </a:prstGeom>
            <a:solidFill>
              <a:schemeClr val="bg1"/>
            </a:solid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64" name="Line 25">
              <a:extLst>
                <a:ext uri="{FF2B5EF4-FFF2-40B4-BE49-F238E27FC236}">
                  <a16:creationId xmlns:a16="http://schemas.microsoft.com/office/drawing/2014/main" id="{60979E6F-01F3-4CA8-9A56-3B1D59399860}"/>
                </a:ext>
              </a:extLst>
            </p:cNvPr>
            <p:cNvSpPr>
              <a:spLocks noChangeShapeType="1"/>
            </p:cNvSpPr>
            <p:nvPr/>
          </p:nvSpPr>
          <p:spPr bwMode="auto">
            <a:xfrm>
              <a:off x="2298" y="10504"/>
              <a:ext cx="263" cy="124"/>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65" name="Line 26">
              <a:extLst>
                <a:ext uri="{FF2B5EF4-FFF2-40B4-BE49-F238E27FC236}">
                  <a16:creationId xmlns:a16="http://schemas.microsoft.com/office/drawing/2014/main" id="{5A69B19C-E0D6-4752-87BC-E9F6662A6D1F}"/>
                </a:ext>
              </a:extLst>
            </p:cNvPr>
            <p:cNvSpPr>
              <a:spLocks noChangeShapeType="1"/>
            </p:cNvSpPr>
            <p:nvPr/>
          </p:nvSpPr>
          <p:spPr bwMode="auto">
            <a:xfrm>
              <a:off x="2926" y="10787"/>
              <a:ext cx="247" cy="127"/>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66" name="Line 27">
              <a:extLst>
                <a:ext uri="{FF2B5EF4-FFF2-40B4-BE49-F238E27FC236}">
                  <a16:creationId xmlns:a16="http://schemas.microsoft.com/office/drawing/2014/main" id="{9A5AE183-E5F7-4F46-B795-DB6B8A1A2C64}"/>
                </a:ext>
              </a:extLst>
            </p:cNvPr>
            <p:cNvSpPr>
              <a:spLocks noChangeShapeType="1"/>
            </p:cNvSpPr>
            <p:nvPr/>
          </p:nvSpPr>
          <p:spPr bwMode="auto">
            <a:xfrm>
              <a:off x="2469" y="10415"/>
              <a:ext cx="144" cy="0"/>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67" name="Line 28">
              <a:extLst>
                <a:ext uri="{FF2B5EF4-FFF2-40B4-BE49-F238E27FC236}">
                  <a16:creationId xmlns:a16="http://schemas.microsoft.com/office/drawing/2014/main" id="{9ABF5A5D-9A19-4D9C-908A-14FED4E58FCA}"/>
                </a:ext>
              </a:extLst>
            </p:cNvPr>
            <p:cNvSpPr>
              <a:spLocks noChangeShapeType="1"/>
            </p:cNvSpPr>
            <p:nvPr/>
          </p:nvSpPr>
          <p:spPr bwMode="auto">
            <a:xfrm>
              <a:off x="3016" y="10415"/>
              <a:ext cx="142" cy="0"/>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grpSp>
      <p:grpSp>
        <p:nvGrpSpPr>
          <p:cNvPr id="168" name="Group 29">
            <a:extLst>
              <a:ext uri="{FF2B5EF4-FFF2-40B4-BE49-F238E27FC236}">
                <a16:creationId xmlns:a16="http://schemas.microsoft.com/office/drawing/2014/main" id="{0625A1A7-0481-4B3E-9138-DF1A722EFBF7}"/>
              </a:ext>
            </a:extLst>
          </p:cNvPr>
          <p:cNvGrpSpPr>
            <a:grpSpLocks/>
          </p:cNvGrpSpPr>
          <p:nvPr/>
        </p:nvGrpSpPr>
        <p:grpSpPr bwMode="auto">
          <a:xfrm>
            <a:off x="4744354" y="2947136"/>
            <a:ext cx="846632" cy="335247"/>
            <a:chOff x="2145" y="9780"/>
            <a:chExt cx="1320" cy="765"/>
          </a:xfrm>
          <a:solidFill>
            <a:srgbClr val="FFC000"/>
          </a:solidFill>
        </p:grpSpPr>
        <p:sp>
          <p:nvSpPr>
            <p:cNvPr id="169" name="Rectangle 30">
              <a:extLst>
                <a:ext uri="{FF2B5EF4-FFF2-40B4-BE49-F238E27FC236}">
                  <a16:creationId xmlns:a16="http://schemas.microsoft.com/office/drawing/2014/main" id="{1775CFF6-B1AD-4B74-BA4A-D2D570F1C17F}"/>
                </a:ext>
              </a:extLst>
            </p:cNvPr>
            <p:cNvSpPr>
              <a:spLocks noChangeArrowheads="1"/>
            </p:cNvSpPr>
            <p:nvPr/>
          </p:nvSpPr>
          <p:spPr bwMode="auto">
            <a:xfrm>
              <a:off x="2144" y="9779"/>
              <a:ext cx="525" cy="243"/>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70" name="Rectangle 31">
              <a:extLst>
                <a:ext uri="{FF2B5EF4-FFF2-40B4-BE49-F238E27FC236}">
                  <a16:creationId xmlns:a16="http://schemas.microsoft.com/office/drawing/2014/main" id="{4972F738-93AA-4DB0-B526-B440F883E75A}"/>
                </a:ext>
              </a:extLst>
            </p:cNvPr>
            <p:cNvSpPr>
              <a:spLocks noChangeArrowheads="1"/>
            </p:cNvSpPr>
            <p:nvPr/>
          </p:nvSpPr>
          <p:spPr bwMode="auto">
            <a:xfrm>
              <a:off x="2941" y="9779"/>
              <a:ext cx="525" cy="243"/>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71" name="Line 32">
              <a:extLst>
                <a:ext uri="{FF2B5EF4-FFF2-40B4-BE49-F238E27FC236}">
                  <a16:creationId xmlns:a16="http://schemas.microsoft.com/office/drawing/2014/main" id="{A26E0E4E-02A8-43DB-A31B-0EF2BEECED95}"/>
                </a:ext>
              </a:extLst>
            </p:cNvPr>
            <p:cNvSpPr>
              <a:spLocks noChangeShapeType="1"/>
            </p:cNvSpPr>
            <p:nvPr/>
          </p:nvSpPr>
          <p:spPr bwMode="auto">
            <a:xfrm>
              <a:off x="2401" y="10021"/>
              <a:ext cx="314" cy="283"/>
            </a:xfrm>
            <a:prstGeom prst="line">
              <a:avLst/>
            </a:prstGeom>
            <a:grpFill/>
            <a:ln w="6350">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72" name="Line 33">
              <a:extLst>
                <a:ext uri="{FF2B5EF4-FFF2-40B4-BE49-F238E27FC236}">
                  <a16:creationId xmlns:a16="http://schemas.microsoft.com/office/drawing/2014/main" id="{208A1ED2-90CA-46BF-AEBB-C05EC220A4AC}"/>
                </a:ext>
              </a:extLst>
            </p:cNvPr>
            <p:cNvSpPr>
              <a:spLocks noChangeShapeType="1"/>
            </p:cNvSpPr>
            <p:nvPr/>
          </p:nvSpPr>
          <p:spPr bwMode="auto">
            <a:xfrm flipH="1">
              <a:off x="2834" y="10014"/>
              <a:ext cx="337" cy="308"/>
            </a:xfrm>
            <a:prstGeom prst="line">
              <a:avLst/>
            </a:prstGeom>
            <a:grpFill/>
            <a:ln w="6350">
              <a:solidFill>
                <a:srgbClr val="000000"/>
              </a:solidFill>
              <a:round/>
              <a:headEnd/>
              <a:tailEnd type="stealth" w="sm" len="sm"/>
            </a:ln>
          </p:spPr>
          <p:txBody>
            <a:bodyPr/>
            <a:lstStyle/>
            <a:p>
              <a:pPr eaLnBrk="1" hangingPunct="1">
                <a:defRPr/>
              </a:pPr>
              <a:endParaRPr lang="zh-CN" altLang="en-US" sz="3556">
                <a:latin typeface="+mj-ea"/>
                <a:ea typeface="+mj-ea"/>
              </a:endParaRPr>
            </a:p>
          </p:txBody>
        </p:sp>
        <p:sp>
          <p:nvSpPr>
            <p:cNvPr id="173" name="Rectangle 34">
              <a:extLst>
                <a:ext uri="{FF2B5EF4-FFF2-40B4-BE49-F238E27FC236}">
                  <a16:creationId xmlns:a16="http://schemas.microsoft.com/office/drawing/2014/main" id="{D0801631-6B71-4386-96D8-48401CACE47B}"/>
                </a:ext>
              </a:extLst>
            </p:cNvPr>
            <p:cNvSpPr>
              <a:spLocks noChangeArrowheads="1"/>
            </p:cNvSpPr>
            <p:nvPr/>
          </p:nvSpPr>
          <p:spPr bwMode="auto">
            <a:xfrm>
              <a:off x="2505" y="10304"/>
              <a:ext cx="525" cy="246"/>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grpSp>
      <p:sp>
        <p:nvSpPr>
          <p:cNvPr id="174" name="Rectangle 36">
            <a:extLst>
              <a:ext uri="{FF2B5EF4-FFF2-40B4-BE49-F238E27FC236}">
                <a16:creationId xmlns:a16="http://schemas.microsoft.com/office/drawing/2014/main" id="{8E5FA62D-5B92-47F9-803C-3155CC20DB62}"/>
              </a:ext>
            </a:extLst>
          </p:cNvPr>
          <p:cNvSpPr>
            <a:spLocks noChangeArrowheads="1"/>
          </p:cNvSpPr>
          <p:nvPr/>
        </p:nvSpPr>
        <p:spPr bwMode="auto">
          <a:xfrm>
            <a:off x="3783013" y="2905125"/>
            <a:ext cx="687387" cy="385763"/>
          </a:xfrm>
          <a:prstGeom prst="rect">
            <a:avLst/>
          </a:prstGeom>
          <a:noFill/>
          <a:ln w="63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75" name="Line 37">
            <a:extLst>
              <a:ext uri="{FF2B5EF4-FFF2-40B4-BE49-F238E27FC236}">
                <a16:creationId xmlns:a16="http://schemas.microsoft.com/office/drawing/2014/main" id="{AB8C3899-BB83-4FD9-9867-43469C38D7F2}"/>
              </a:ext>
            </a:extLst>
          </p:cNvPr>
          <p:cNvSpPr>
            <a:spLocks noChangeShapeType="1"/>
          </p:cNvSpPr>
          <p:nvPr/>
        </p:nvSpPr>
        <p:spPr bwMode="auto">
          <a:xfrm>
            <a:off x="3783013" y="2971800"/>
            <a:ext cx="68738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76" name="Line 38">
            <a:extLst>
              <a:ext uri="{FF2B5EF4-FFF2-40B4-BE49-F238E27FC236}">
                <a16:creationId xmlns:a16="http://schemas.microsoft.com/office/drawing/2014/main" id="{3EBA7E5C-7433-437C-BBAE-CD01727BC73E}"/>
              </a:ext>
            </a:extLst>
          </p:cNvPr>
          <p:cNvSpPr>
            <a:spLocks noChangeShapeType="1"/>
          </p:cNvSpPr>
          <p:nvPr/>
        </p:nvSpPr>
        <p:spPr bwMode="auto">
          <a:xfrm>
            <a:off x="3783013" y="3038475"/>
            <a:ext cx="68738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77" name="Line 39">
            <a:extLst>
              <a:ext uri="{FF2B5EF4-FFF2-40B4-BE49-F238E27FC236}">
                <a16:creationId xmlns:a16="http://schemas.microsoft.com/office/drawing/2014/main" id="{5DC06EF6-CD1E-4652-A124-FC922D372282}"/>
              </a:ext>
            </a:extLst>
          </p:cNvPr>
          <p:cNvSpPr>
            <a:spLocks noChangeShapeType="1"/>
          </p:cNvSpPr>
          <p:nvPr/>
        </p:nvSpPr>
        <p:spPr bwMode="auto">
          <a:xfrm>
            <a:off x="3786188" y="3105150"/>
            <a:ext cx="692150"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78" name="Line 40">
            <a:extLst>
              <a:ext uri="{FF2B5EF4-FFF2-40B4-BE49-F238E27FC236}">
                <a16:creationId xmlns:a16="http://schemas.microsoft.com/office/drawing/2014/main" id="{474D7180-C3E4-47F8-B78E-2268353765F5}"/>
              </a:ext>
            </a:extLst>
          </p:cNvPr>
          <p:cNvSpPr>
            <a:spLocks noChangeShapeType="1"/>
          </p:cNvSpPr>
          <p:nvPr/>
        </p:nvSpPr>
        <p:spPr bwMode="auto">
          <a:xfrm>
            <a:off x="3783013" y="3171825"/>
            <a:ext cx="68738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79" name="Line 41">
            <a:extLst>
              <a:ext uri="{FF2B5EF4-FFF2-40B4-BE49-F238E27FC236}">
                <a16:creationId xmlns:a16="http://schemas.microsoft.com/office/drawing/2014/main" id="{02BB84D5-49B4-463A-AE5F-4847FB77D8BB}"/>
              </a:ext>
            </a:extLst>
          </p:cNvPr>
          <p:cNvSpPr>
            <a:spLocks noChangeShapeType="1"/>
          </p:cNvSpPr>
          <p:nvPr/>
        </p:nvSpPr>
        <p:spPr bwMode="auto">
          <a:xfrm>
            <a:off x="3783013" y="3232150"/>
            <a:ext cx="68738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80" name="Line 42">
            <a:extLst>
              <a:ext uri="{FF2B5EF4-FFF2-40B4-BE49-F238E27FC236}">
                <a16:creationId xmlns:a16="http://schemas.microsoft.com/office/drawing/2014/main" id="{28B0C4F0-D7DB-4018-AC7B-9F9FACA6B417}"/>
              </a:ext>
            </a:extLst>
          </p:cNvPr>
          <p:cNvSpPr>
            <a:spLocks noChangeShapeType="1"/>
          </p:cNvSpPr>
          <p:nvPr/>
        </p:nvSpPr>
        <p:spPr bwMode="auto">
          <a:xfrm rot="5400000">
            <a:off x="3809206" y="3094832"/>
            <a:ext cx="38258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181" name="Line 43">
            <a:extLst>
              <a:ext uri="{FF2B5EF4-FFF2-40B4-BE49-F238E27FC236}">
                <a16:creationId xmlns:a16="http://schemas.microsoft.com/office/drawing/2014/main" id="{372D72C7-18D6-4411-9684-F0A8D6432A48}"/>
              </a:ext>
            </a:extLst>
          </p:cNvPr>
          <p:cNvSpPr>
            <a:spLocks noChangeShapeType="1"/>
          </p:cNvSpPr>
          <p:nvPr/>
        </p:nvSpPr>
        <p:spPr bwMode="auto">
          <a:xfrm rot="5400000">
            <a:off x="4040981" y="3098007"/>
            <a:ext cx="385763"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grpSp>
        <p:nvGrpSpPr>
          <p:cNvPr id="182" name="Group 44">
            <a:extLst>
              <a:ext uri="{FF2B5EF4-FFF2-40B4-BE49-F238E27FC236}">
                <a16:creationId xmlns:a16="http://schemas.microsoft.com/office/drawing/2014/main" id="{6B93EDDF-2FF7-4C3F-B81C-EF36549E83E6}"/>
              </a:ext>
            </a:extLst>
          </p:cNvPr>
          <p:cNvGrpSpPr>
            <a:grpSpLocks/>
          </p:cNvGrpSpPr>
          <p:nvPr/>
        </p:nvGrpSpPr>
        <p:grpSpPr bwMode="auto">
          <a:xfrm>
            <a:off x="7850833" y="2814661"/>
            <a:ext cx="1185285" cy="532279"/>
            <a:chOff x="2640" y="9825"/>
            <a:chExt cx="1965" cy="904"/>
          </a:xfrm>
          <a:solidFill>
            <a:srgbClr val="FFC000"/>
          </a:solidFill>
        </p:grpSpPr>
        <p:sp>
          <p:nvSpPr>
            <p:cNvPr id="183" name="Rectangle 45">
              <a:extLst>
                <a:ext uri="{FF2B5EF4-FFF2-40B4-BE49-F238E27FC236}">
                  <a16:creationId xmlns:a16="http://schemas.microsoft.com/office/drawing/2014/main" id="{2ADED986-5173-4D6E-B101-3B9F7E504CB7}"/>
                </a:ext>
              </a:extLst>
            </p:cNvPr>
            <p:cNvSpPr>
              <a:spLocks noChangeArrowheads="1"/>
            </p:cNvSpPr>
            <p:nvPr/>
          </p:nvSpPr>
          <p:spPr bwMode="auto">
            <a:xfrm>
              <a:off x="2640" y="10215"/>
              <a:ext cx="476"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4" name="Rectangle 46">
              <a:extLst>
                <a:ext uri="{FF2B5EF4-FFF2-40B4-BE49-F238E27FC236}">
                  <a16:creationId xmlns:a16="http://schemas.microsoft.com/office/drawing/2014/main" id="{A4C7C7F7-4ADD-4E08-8E02-ABA984BA0B50}"/>
                </a:ext>
              </a:extLst>
            </p:cNvPr>
            <p:cNvSpPr>
              <a:spLocks noChangeArrowheads="1"/>
            </p:cNvSpPr>
            <p:nvPr/>
          </p:nvSpPr>
          <p:spPr bwMode="auto">
            <a:xfrm>
              <a:off x="3361" y="10215"/>
              <a:ext cx="479"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5" name="Rectangle 47">
              <a:extLst>
                <a:ext uri="{FF2B5EF4-FFF2-40B4-BE49-F238E27FC236}">
                  <a16:creationId xmlns:a16="http://schemas.microsoft.com/office/drawing/2014/main" id="{A4D03272-928D-4131-93B8-12A6F293ECD9}"/>
                </a:ext>
              </a:extLst>
            </p:cNvPr>
            <p:cNvSpPr>
              <a:spLocks noChangeArrowheads="1"/>
            </p:cNvSpPr>
            <p:nvPr/>
          </p:nvSpPr>
          <p:spPr bwMode="auto">
            <a:xfrm>
              <a:off x="2969" y="10549"/>
              <a:ext cx="476"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6" name="Rectangle 48">
              <a:extLst>
                <a:ext uri="{FF2B5EF4-FFF2-40B4-BE49-F238E27FC236}">
                  <a16:creationId xmlns:a16="http://schemas.microsoft.com/office/drawing/2014/main" id="{C0B08881-D0AE-49C8-9977-25B73F44C7BC}"/>
                </a:ext>
              </a:extLst>
            </p:cNvPr>
            <p:cNvSpPr>
              <a:spLocks noChangeArrowheads="1"/>
            </p:cNvSpPr>
            <p:nvPr/>
          </p:nvSpPr>
          <p:spPr bwMode="auto">
            <a:xfrm>
              <a:off x="4130" y="10215"/>
              <a:ext cx="476"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7" name="Rectangle 49">
              <a:extLst>
                <a:ext uri="{FF2B5EF4-FFF2-40B4-BE49-F238E27FC236}">
                  <a16:creationId xmlns:a16="http://schemas.microsoft.com/office/drawing/2014/main" id="{0B08143B-266E-449E-8277-CA5FAA0B2AAC}"/>
                </a:ext>
              </a:extLst>
            </p:cNvPr>
            <p:cNvSpPr>
              <a:spLocks noChangeArrowheads="1"/>
            </p:cNvSpPr>
            <p:nvPr/>
          </p:nvSpPr>
          <p:spPr bwMode="auto">
            <a:xfrm>
              <a:off x="3361" y="9824"/>
              <a:ext cx="479"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8" name="Rectangle 50">
              <a:extLst>
                <a:ext uri="{FF2B5EF4-FFF2-40B4-BE49-F238E27FC236}">
                  <a16:creationId xmlns:a16="http://schemas.microsoft.com/office/drawing/2014/main" id="{69352A55-1F68-4102-B6C1-5749EEDADD9B}"/>
                </a:ext>
              </a:extLst>
            </p:cNvPr>
            <p:cNvSpPr>
              <a:spLocks noChangeArrowheads="1"/>
            </p:cNvSpPr>
            <p:nvPr/>
          </p:nvSpPr>
          <p:spPr bwMode="auto">
            <a:xfrm>
              <a:off x="3769" y="10549"/>
              <a:ext cx="479" cy="181"/>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endParaRPr lang="zh-CN" altLang="en-US" sz="3556">
                <a:latin typeface="+mj-ea"/>
                <a:ea typeface="+mj-ea"/>
              </a:endParaRPr>
            </a:p>
          </p:txBody>
        </p:sp>
        <p:sp>
          <p:nvSpPr>
            <p:cNvPr id="189" name="Line 51">
              <a:extLst>
                <a:ext uri="{FF2B5EF4-FFF2-40B4-BE49-F238E27FC236}">
                  <a16:creationId xmlns:a16="http://schemas.microsoft.com/office/drawing/2014/main" id="{6738ABF7-6408-464A-90B7-F849FC4488DC}"/>
                </a:ext>
              </a:extLst>
            </p:cNvPr>
            <p:cNvSpPr>
              <a:spLocks noChangeShapeType="1"/>
            </p:cNvSpPr>
            <p:nvPr/>
          </p:nvSpPr>
          <p:spPr bwMode="auto">
            <a:xfrm flipH="1">
              <a:off x="3609" y="10015"/>
              <a:ext cx="0" cy="194"/>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0" name="Line 52">
              <a:extLst>
                <a:ext uri="{FF2B5EF4-FFF2-40B4-BE49-F238E27FC236}">
                  <a16:creationId xmlns:a16="http://schemas.microsoft.com/office/drawing/2014/main" id="{28F78C10-4867-4EEF-B205-668241DE1196}"/>
                </a:ext>
              </a:extLst>
            </p:cNvPr>
            <p:cNvSpPr>
              <a:spLocks noChangeShapeType="1"/>
            </p:cNvSpPr>
            <p:nvPr/>
          </p:nvSpPr>
          <p:spPr bwMode="auto">
            <a:xfrm flipH="1">
              <a:off x="4351" y="10121"/>
              <a:ext cx="0" cy="94"/>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1" name="Line 53">
              <a:extLst>
                <a:ext uri="{FF2B5EF4-FFF2-40B4-BE49-F238E27FC236}">
                  <a16:creationId xmlns:a16="http://schemas.microsoft.com/office/drawing/2014/main" id="{7DEDDA34-E107-4C61-AF68-C6B545FAE221}"/>
                </a:ext>
              </a:extLst>
            </p:cNvPr>
            <p:cNvSpPr>
              <a:spLocks noChangeShapeType="1"/>
            </p:cNvSpPr>
            <p:nvPr/>
          </p:nvSpPr>
          <p:spPr bwMode="auto">
            <a:xfrm flipH="1">
              <a:off x="3595" y="10396"/>
              <a:ext cx="0" cy="81"/>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2" name="Line 54">
              <a:extLst>
                <a:ext uri="{FF2B5EF4-FFF2-40B4-BE49-F238E27FC236}">
                  <a16:creationId xmlns:a16="http://schemas.microsoft.com/office/drawing/2014/main" id="{62E7725F-CA2C-402D-8F03-B634C0722894}"/>
                </a:ext>
              </a:extLst>
            </p:cNvPr>
            <p:cNvSpPr>
              <a:spLocks noChangeShapeType="1"/>
            </p:cNvSpPr>
            <p:nvPr/>
          </p:nvSpPr>
          <p:spPr bwMode="auto">
            <a:xfrm>
              <a:off x="2874" y="10110"/>
              <a:ext cx="1476" cy="0"/>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3" name="Line 55">
              <a:extLst>
                <a:ext uri="{FF2B5EF4-FFF2-40B4-BE49-F238E27FC236}">
                  <a16:creationId xmlns:a16="http://schemas.microsoft.com/office/drawing/2014/main" id="{0BDF0D6D-3542-4D50-A173-8C35B2766B1A}"/>
                </a:ext>
              </a:extLst>
            </p:cNvPr>
            <p:cNvSpPr>
              <a:spLocks noChangeShapeType="1"/>
            </p:cNvSpPr>
            <p:nvPr/>
          </p:nvSpPr>
          <p:spPr bwMode="auto">
            <a:xfrm flipH="1">
              <a:off x="2872" y="10110"/>
              <a:ext cx="0" cy="105"/>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4" name="Line 56">
              <a:extLst>
                <a:ext uri="{FF2B5EF4-FFF2-40B4-BE49-F238E27FC236}">
                  <a16:creationId xmlns:a16="http://schemas.microsoft.com/office/drawing/2014/main" id="{D445C554-5DD4-4A49-8305-C7D6E6381A0E}"/>
                </a:ext>
              </a:extLst>
            </p:cNvPr>
            <p:cNvSpPr>
              <a:spLocks noChangeShapeType="1"/>
            </p:cNvSpPr>
            <p:nvPr/>
          </p:nvSpPr>
          <p:spPr bwMode="auto">
            <a:xfrm>
              <a:off x="3211" y="10468"/>
              <a:ext cx="787" cy="0"/>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5" name="Line 57">
              <a:extLst>
                <a:ext uri="{FF2B5EF4-FFF2-40B4-BE49-F238E27FC236}">
                  <a16:creationId xmlns:a16="http://schemas.microsoft.com/office/drawing/2014/main" id="{5721BD44-3A74-44EC-A234-48834F351849}"/>
                </a:ext>
              </a:extLst>
            </p:cNvPr>
            <p:cNvSpPr>
              <a:spLocks noChangeShapeType="1"/>
            </p:cNvSpPr>
            <p:nvPr/>
          </p:nvSpPr>
          <p:spPr bwMode="auto">
            <a:xfrm flipH="1">
              <a:off x="3206" y="10468"/>
              <a:ext cx="0" cy="81"/>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sp>
          <p:nvSpPr>
            <p:cNvPr id="196" name="Line 58">
              <a:extLst>
                <a:ext uri="{FF2B5EF4-FFF2-40B4-BE49-F238E27FC236}">
                  <a16:creationId xmlns:a16="http://schemas.microsoft.com/office/drawing/2014/main" id="{04235414-8214-4944-9C52-B92BC496E812}"/>
                </a:ext>
              </a:extLst>
            </p:cNvPr>
            <p:cNvSpPr>
              <a:spLocks noChangeShapeType="1"/>
            </p:cNvSpPr>
            <p:nvPr/>
          </p:nvSpPr>
          <p:spPr bwMode="auto">
            <a:xfrm flipH="1">
              <a:off x="3998" y="10468"/>
              <a:ext cx="0" cy="78"/>
            </a:xfrm>
            <a:prstGeom prst="line">
              <a:avLst/>
            </a:prstGeom>
            <a:grpFill/>
            <a:ln w="6350">
              <a:solidFill>
                <a:srgbClr val="000000"/>
              </a:solidFill>
              <a:round/>
              <a:headEnd/>
              <a:tailEnd/>
            </a:ln>
          </p:spPr>
          <p:txBody>
            <a:bodyPr/>
            <a:lstStyle/>
            <a:p>
              <a:pPr eaLnBrk="1" hangingPunct="1">
                <a:defRPr/>
              </a:pPr>
              <a:endParaRPr lang="zh-CN" altLang="en-US" sz="3556">
                <a:latin typeface="+mj-ea"/>
                <a:ea typeface="+mj-ea"/>
              </a:endParaRPr>
            </a:p>
          </p:txBody>
        </p:sp>
      </p:grpSp>
      <p:grpSp>
        <p:nvGrpSpPr>
          <p:cNvPr id="197" name="Group 59">
            <a:extLst>
              <a:ext uri="{FF2B5EF4-FFF2-40B4-BE49-F238E27FC236}">
                <a16:creationId xmlns:a16="http://schemas.microsoft.com/office/drawing/2014/main" id="{94F6E2E1-28A9-43F2-819E-86E64D9BA395}"/>
              </a:ext>
            </a:extLst>
          </p:cNvPr>
          <p:cNvGrpSpPr>
            <a:grpSpLocks/>
          </p:cNvGrpSpPr>
          <p:nvPr/>
        </p:nvGrpSpPr>
        <p:grpSpPr bwMode="auto">
          <a:xfrm>
            <a:off x="7598028" y="3547984"/>
            <a:ext cx="952461" cy="577861"/>
            <a:chOff x="6609" y="6038"/>
            <a:chExt cx="1351" cy="983"/>
          </a:xfrm>
          <a:solidFill>
            <a:srgbClr val="FFC000"/>
          </a:solidFill>
        </p:grpSpPr>
        <p:sp>
          <p:nvSpPr>
            <p:cNvPr id="198" name="Rectangle 60">
              <a:extLst>
                <a:ext uri="{FF2B5EF4-FFF2-40B4-BE49-F238E27FC236}">
                  <a16:creationId xmlns:a16="http://schemas.microsoft.com/office/drawing/2014/main" id="{2E3FBE9F-1552-47F7-B635-3344A3EAC71D}"/>
                </a:ext>
              </a:extLst>
            </p:cNvPr>
            <p:cNvSpPr>
              <a:spLocks noChangeArrowheads="1"/>
            </p:cNvSpPr>
            <p:nvPr/>
          </p:nvSpPr>
          <p:spPr bwMode="auto">
            <a:xfrm>
              <a:off x="6609" y="6038"/>
              <a:ext cx="1351" cy="983"/>
            </a:xfrm>
            <a:prstGeom prst="rect">
              <a:avLst/>
            </a:prstGeom>
            <a:grp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r>
                <a:rPr kumimoji="1" lang="en-US" altLang="zh-CN" sz="700" dirty="0">
                  <a:latin typeface="微软雅黑" panose="020B0503020204020204" pitchFamily="34" charset="-122"/>
                  <a:ea typeface="微软雅黑" panose="020B0503020204020204" pitchFamily="34" charset="-122"/>
                </a:rPr>
                <a:t>IPO</a:t>
              </a:r>
              <a:r>
                <a:rPr kumimoji="1" lang="zh-CN" altLang="en-US" sz="700" dirty="0">
                  <a:latin typeface="微软雅黑" panose="020B0503020204020204" pitchFamily="34" charset="-122"/>
                  <a:ea typeface="微软雅黑" panose="020B0503020204020204" pitchFamily="34" charset="-122"/>
                </a:rPr>
                <a:t>表</a:t>
              </a:r>
              <a:r>
                <a:rPr kumimoji="1" lang="en-US" altLang="zh-CN" sz="700" dirty="0">
                  <a:latin typeface="微软雅黑" panose="020B0503020204020204" pitchFamily="34" charset="-122"/>
                  <a:ea typeface="微软雅黑" panose="020B0503020204020204" pitchFamily="34" charset="-122"/>
                </a:rPr>
                <a:t>……</a:t>
              </a:r>
              <a:endParaRPr kumimoji="1" lang="en-US" altLang="zh-CN" sz="1100" dirty="0">
                <a:latin typeface="微软雅黑" panose="020B0503020204020204" pitchFamily="34" charset="-122"/>
                <a:ea typeface="微软雅黑" panose="020B0503020204020204" pitchFamily="34" charset="-122"/>
              </a:endParaRPr>
            </a:p>
            <a:p>
              <a:pPr>
                <a:defRPr/>
              </a:pPr>
              <a:r>
                <a:rPr kumimoji="1" lang="zh-CN" altLang="en-US" sz="700" dirty="0">
                  <a:latin typeface="微软雅黑" panose="020B0503020204020204" pitchFamily="34" charset="-122"/>
                  <a:ea typeface="微软雅黑" panose="020B0503020204020204" pitchFamily="34" charset="-122"/>
                </a:rPr>
                <a:t>输入：</a:t>
              </a:r>
              <a:endParaRPr kumimoji="1" lang="zh-CN" altLang="en-US" sz="1100" dirty="0">
                <a:latin typeface="微软雅黑" panose="020B0503020204020204" pitchFamily="34" charset="-122"/>
                <a:ea typeface="微软雅黑" panose="020B0503020204020204" pitchFamily="34" charset="-122"/>
              </a:endParaRPr>
            </a:p>
            <a:p>
              <a:pPr>
                <a:defRPr/>
              </a:pPr>
              <a:r>
                <a:rPr kumimoji="1" lang="zh-CN" altLang="en-US" sz="700" dirty="0">
                  <a:latin typeface="微软雅黑" panose="020B0503020204020204" pitchFamily="34" charset="-122"/>
                  <a:ea typeface="微软雅黑" panose="020B0503020204020204" pitchFamily="34" charset="-122"/>
                </a:rPr>
                <a:t>输出：</a:t>
              </a:r>
              <a:endParaRPr kumimoji="1" lang="zh-CN" altLang="en-US" sz="1100" dirty="0">
                <a:latin typeface="微软雅黑" panose="020B0503020204020204" pitchFamily="34" charset="-122"/>
                <a:ea typeface="微软雅黑" panose="020B0503020204020204" pitchFamily="34" charset="-122"/>
              </a:endParaRPr>
            </a:p>
            <a:p>
              <a:pPr>
                <a:defRPr/>
              </a:pPr>
              <a:r>
                <a:rPr kumimoji="1" lang="zh-CN" altLang="en-US" sz="700" dirty="0">
                  <a:latin typeface="微软雅黑" panose="020B0503020204020204" pitchFamily="34" charset="-122"/>
                  <a:ea typeface="微软雅黑" panose="020B0503020204020204" pitchFamily="34" charset="-122"/>
                </a:rPr>
                <a:t>处理：</a:t>
              </a:r>
              <a:endParaRPr kumimoji="1" lang="zh-CN" altLang="en-US" sz="1100" dirty="0">
                <a:latin typeface="微软雅黑" panose="020B0503020204020204" pitchFamily="34" charset="-122"/>
                <a:ea typeface="微软雅黑" panose="020B0503020204020204" pitchFamily="34" charset="-122"/>
              </a:endParaRPr>
            </a:p>
            <a:p>
              <a:pPr>
                <a:defRPr/>
              </a:pPr>
              <a:endParaRPr kumimoji="1" lang="en-US" altLang="zh-CN" sz="2667" dirty="0">
                <a:latin typeface="+mj-ea"/>
                <a:ea typeface="+mj-ea"/>
              </a:endParaRPr>
            </a:p>
          </p:txBody>
        </p:sp>
        <p:sp>
          <p:nvSpPr>
            <p:cNvPr id="199" name="Line 61">
              <a:extLst>
                <a:ext uri="{FF2B5EF4-FFF2-40B4-BE49-F238E27FC236}">
                  <a16:creationId xmlns:a16="http://schemas.microsoft.com/office/drawing/2014/main" id="{658CD9FF-EABE-42E9-84BB-015B76B75DBE}"/>
                </a:ext>
              </a:extLst>
            </p:cNvPr>
            <p:cNvSpPr>
              <a:spLocks noChangeShapeType="1"/>
            </p:cNvSpPr>
            <p:nvPr/>
          </p:nvSpPr>
          <p:spPr bwMode="auto">
            <a:xfrm flipV="1">
              <a:off x="6625" y="6858"/>
              <a:ext cx="1335" cy="0"/>
            </a:xfrm>
            <a:prstGeom prst="line">
              <a:avLst/>
            </a:prstGeom>
            <a:grpFill/>
            <a:ln w="3175">
              <a:solidFill>
                <a:srgbClr val="000000"/>
              </a:solidFill>
              <a:prstDash val="sysDot"/>
              <a:round/>
              <a:headEnd/>
              <a:tailEnd/>
            </a:ln>
          </p:spPr>
          <p:txBody>
            <a:bodyPr/>
            <a:lstStyle/>
            <a:p>
              <a:pPr eaLnBrk="1" hangingPunct="1">
                <a:defRPr/>
              </a:pPr>
              <a:endParaRPr lang="zh-CN" altLang="en-US" sz="3556">
                <a:latin typeface="+mj-ea"/>
                <a:ea typeface="+mj-ea"/>
              </a:endParaRPr>
            </a:p>
          </p:txBody>
        </p:sp>
        <p:sp>
          <p:nvSpPr>
            <p:cNvPr id="200" name="Line 62">
              <a:extLst>
                <a:ext uri="{FF2B5EF4-FFF2-40B4-BE49-F238E27FC236}">
                  <a16:creationId xmlns:a16="http://schemas.microsoft.com/office/drawing/2014/main" id="{17396849-236C-41E3-B1AF-A5D069E32BC4}"/>
                </a:ext>
              </a:extLst>
            </p:cNvPr>
            <p:cNvSpPr>
              <a:spLocks noChangeShapeType="1"/>
            </p:cNvSpPr>
            <p:nvPr/>
          </p:nvSpPr>
          <p:spPr bwMode="auto">
            <a:xfrm>
              <a:off x="6609" y="6944"/>
              <a:ext cx="1351" cy="0"/>
            </a:xfrm>
            <a:prstGeom prst="line">
              <a:avLst/>
            </a:prstGeom>
            <a:grpFill/>
            <a:ln w="3175">
              <a:solidFill>
                <a:srgbClr val="000000"/>
              </a:solidFill>
              <a:prstDash val="sysDot"/>
              <a:round/>
              <a:headEnd/>
              <a:tailEnd/>
            </a:ln>
          </p:spPr>
          <p:txBody>
            <a:bodyPr/>
            <a:lstStyle/>
            <a:p>
              <a:pPr eaLnBrk="1" hangingPunct="1">
                <a:defRPr/>
              </a:pPr>
              <a:endParaRPr lang="zh-CN" altLang="en-US" sz="3556">
                <a:latin typeface="+mj-ea"/>
                <a:ea typeface="+mj-ea"/>
              </a:endParaRPr>
            </a:p>
          </p:txBody>
        </p:sp>
      </p:grpSp>
      <p:sp>
        <p:nvSpPr>
          <p:cNvPr id="201" name="Rectangle 63">
            <a:extLst>
              <a:ext uri="{FF2B5EF4-FFF2-40B4-BE49-F238E27FC236}">
                <a16:creationId xmlns:a16="http://schemas.microsoft.com/office/drawing/2014/main" id="{8A7AB6DE-26E2-4E57-B1E6-B3940302F2D8}"/>
              </a:ext>
            </a:extLst>
          </p:cNvPr>
          <p:cNvSpPr>
            <a:spLocks noChangeArrowheads="1"/>
          </p:cNvSpPr>
          <p:nvPr/>
        </p:nvSpPr>
        <p:spPr bwMode="auto">
          <a:xfrm>
            <a:off x="4738688" y="3546475"/>
            <a:ext cx="992187" cy="584200"/>
          </a:xfrm>
          <a:prstGeom prst="rect">
            <a:avLst/>
          </a:prstGeom>
          <a:solidFill>
            <a:srgbClr val="FFC000"/>
          </a:solid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algn="just" eaLnBrk="1" hangingPunct="1">
              <a:defRPr/>
            </a:pPr>
            <a:r>
              <a:rPr kumimoji="1" lang="en-US" altLang="zh-CN" sz="889">
                <a:latin typeface="+mj-ea"/>
                <a:ea typeface="+mj-ea"/>
              </a:rPr>
              <a:t>Creat……</a:t>
            </a:r>
            <a:endParaRPr kumimoji="1" lang="en-US" altLang="zh-CN" sz="1333">
              <a:latin typeface="+mj-ea"/>
              <a:ea typeface="+mj-ea"/>
            </a:endParaRPr>
          </a:p>
          <a:p>
            <a:pPr algn="just">
              <a:defRPr/>
            </a:pPr>
            <a:r>
              <a:rPr kumimoji="1" lang="en-US" altLang="zh-CN" sz="889">
                <a:latin typeface="+mj-ea"/>
                <a:ea typeface="+mj-ea"/>
              </a:rPr>
              <a:t>Load……</a:t>
            </a:r>
            <a:endParaRPr kumimoji="1" lang="en-US" altLang="zh-CN" sz="3111">
              <a:latin typeface="+mj-ea"/>
              <a:ea typeface="+mj-ea"/>
            </a:endParaRPr>
          </a:p>
        </p:txBody>
      </p:sp>
      <p:sp>
        <p:nvSpPr>
          <p:cNvPr id="202" name="Rectangle 64">
            <a:extLst>
              <a:ext uri="{FF2B5EF4-FFF2-40B4-BE49-F238E27FC236}">
                <a16:creationId xmlns:a16="http://schemas.microsoft.com/office/drawing/2014/main" id="{8DE33EEF-3A49-4C24-9878-CB87F911FC5E}"/>
              </a:ext>
            </a:extLst>
          </p:cNvPr>
          <p:cNvSpPr>
            <a:spLocks noChangeArrowheads="1"/>
          </p:cNvSpPr>
          <p:nvPr/>
        </p:nvSpPr>
        <p:spPr bwMode="auto">
          <a:xfrm>
            <a:off x="7600950" y="4292600"/>
            <a:ext cx="973138" cy="781050"/>
          </a:xfrm>
          <a:prstGeom prst="rect">
            <a:avLst/>
          </a:prstGeom>
          <a:solidFill>
            <a:srgbClr val="FFC000"/>
          </a:solid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algn="just" eaLnBrk="1" hangingPunct="1">
              <a:defRPr/>
            </a:pPr>
            <a:r>
              <a:rPr kumimoji="1" lang="en-US" altLang="zh-CN" sz="800" dirty="0">
                <a:latin typeface="+mj-ea"/>
                <a:ea typeface="+mj-ea"/>
              </a:rPr>
              <a:t>Main(    )</a:t>
            </a:r>
            <a:endParaRPr kumimoji="1" lang="en-US" altLang="zh-CN" sz="1200" dirty="0">
              <a:latin typeface="+mj-ea"/>
              <a:ea typeface="+mj-ea"/>
            </a:endParaRPr>
          </a:p>
          <a:p>
            <a:pPr algn="just">
              <a:defRPr/>
            </a:pPr>
            <a:r>
              <a:rPr kumimoji="1" lang="en-US" altLang="zh-CN" sz="800" dirty="0">
                <a:latin typeface="+mj-ea"/>
                <a:ea typeface="+mj-ea"/>
              </a:rPr>
              <a:t>……</a:t>
            </a:r>
            <a:endParaRPr kumimoji="1" lang="en-US" altLang="zh-CN" sz="1200" dirty="0">
              <a:latin typeface="+mj-ea"/>
              <a:ea typeface="+mj-ea"/>
            </a:endParaRPr>
          </a:p>
          <a:p>
            <a:pPr algn="just">
              <a:defRPr/>
            </a:pPr>
            <a:r>
              <a:rPr kumimoji="1" lang="en-US" altLang="zh-CN" sz="800" dirty="0">
                <a:latin typeface="+mj-ea"/>
                <a:ea typeface="+mj-ea"/>
              </a:rPr>
              <a:t>if……</a:t>
            </a:r>
            <a:endParaRPr kumimoji="1" lang="en-US" altLang="zh-CN" sz="1200" dirty="0">
              <a:latin typeface="+mj-ea"/>
              <a:ea typeface="+mj-ea"/>
            </a:endParaRPr>
          </a:p>
          <a:p>
            <a:pPr algn="just">
              <a:defRPr/>
            </a:pPr>
            <a:r>
              <a:rPr kumimoji="1" lang="en-US" altLang="zh-CN" sz="800" dirty="0">
                <a:latin typeface="+mj-ea"/>
                <a:ea typeface="+mj-ea"/>
              </a:rPr>
              <a:t>then</a:t>
            </a:r>
            <a:endParaRPr kumimoji="1" lang="en-US" altLang="zh-CN" sz="1200" dirty="0">
              <a:latin typeface="+mj-ea"/>
              <a:ea typeface="+mj-ea"/>
            </a:endParaRPr>
          </a:p>
          <a:p>
            <a:pPr algn="just">
              <a:defRPr/>
            </a:pPr>
            <a:r>
              <a:rPr kumimoji="1" lang="en-US" altLang="zh-CN" sz="800" dirty="0">
                <a:latin typeface="+mj-ea"/>
                <a:ea typeface="+mj-ea"/>
              </a:rPr>
              <a:t>……</a:t>
            </a:r>
            <a:endParaRPr kumimoji="1" lang="en-US" altLang="zh-CN" sz="1200" dirty="0">
              <a:latin typeface="+mj-ea"/>
              <a:ea typeface="+mj-ea"/>
            </a:endParaRPr>
          </a:p>
          <a:p>
            <a:pPr algn="just">
              <a:defRPr/>
            </a:pPr>
            <a:r>
              <a:rPr kumimoji="1" lang="en-US" altLang="zh-CN" sz="800" dirty="0">
                <a:latin typeface="+mj-ea"/>
                <a:ea typeface="+mj-ea"/>
              </a:rPr>
              <a:t>end</a:t>
            </a:r>
            <a:endParaRPr kumimoji="1" lang="en-US" altLang="zh-CN" sz="3111" dirty="0">
              <a:latin typeface="+mj-ea"/>
              <a:ea typeface="+mj-ea"/>
            </a:endParaRPr>
          </a:p>
        </p:txBody>
      </p:sp>
      <p:sp>
        <p:nvSpPr>
          <p:cNvPr id="203" name="Rectangle 66">
            <a:extLst>
              <a:ext uri="{FF2B5EF4-FFF2-40B4-BE49-F238E27FC236}">
                <a16:creationId xmlns:a16="http://schemas.microsoft.com/office/drawing/2014/main" id="{C5C79D95-CC43-4385-8591-3C7C94282DCD}"/>
              </a:ext>
            </a:extLst>
          </p:cNvPr>
          <p:cNvSpPr>
            <a:spLocks noChangeArrowheads="1"/>
          </p:cNvSpPr>
          <p:nvPr/>
        </p:nvSpPr>
        <p:spPr bwMode="auto">
          <a:xfrm>
            <a:off x="4705350" y="4414838"/>
            <a:ext cx="1050925" cy="584200"/>
          </a:xfrm>
          <a:prstGeom prst="rect">
            <a:avLst/>
          </a:prstGeom>
          <a:solidFill>
            <a:srgbClr val="FFC000"/>
          </a:solidFill>
          <a:ln w="6350">
            <a:solidFill>
              <a:srgbClr val="000000"/>
            </a:solidFill>
            <a:miter lim="800000"/>
            <a:headEnd/>
            <a:tailEnd/>
          </a:ln>
        </p:spPr>
        <p:txBody>
          <a:bodyPr/>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r>
              <a:rPr kumimoji="1" lang="en-US" altLang="zh-CN" sz="778" dirty="0">
                <a:latin typeface="微软雅黑" panose="020B0503020204020204" pitchFamily="34" charset="-122"/>
                <a:ea typeface="微软雅黑" panose="020B0503020204020204" pitchFamily="34" charset="-122"/>
              </a:rPr>
              <a:t>      </a:t>
            </a:r>
            <a:r>
              <a:rPr kumimoji="1" lang="zh-CN" altLang="en-US" sz="778" dirty="0">
                <a:latin typeface="微软雅黑" panose="020B0503020204020204" pitchFamily="34" charset="-122"/>
                <a:ea typeface="微软雅黑" panose="020B0503020204020204" pitchFamily="34" charset="-122"/>
              </a:rPr>
              <a:t>分区</a:t>
            </a:r>
            <a:r>
              <a:rPr kumimoji="1" lang="en-US" altLang="zh-CN" sz="778" dirty="0">
                <a:latin typeface="微软雅黑" panose="020B0503020204020204" pitchFamily="34" charset="-122"/>
                <a:ea typeface="微软雅黑" panose="020B0503020204020204" pitchFamily="34" charset="-122"/>
              </a:rPr>
              <a:t>1      </a:t>
            </a:r>
            <a:endParaRPr kumimoji="1" lang="en-US" altLang="zh-CN" sz="1111" dirty="0">
              <a:latin typeface="微软雅黑" panose="020B0503020204020204" pitchFamily="34" charset="-122"/>
              <a:ea typeface="微软雅黑" panose="020B0503020204020204" pitchFamily="34" charset="-122"/>
            </a:endParaRPr>
          </a:p>
          <a:p>
            <a:pPr>
              <a:defRPr/>
            </a:pPr>
            <a:r>
              <a:rPr kumimoji="1" lang="en-US" altLang="zh-CN" sz="778" dirty="0">
                <a:latin typeface="微软雅黑" panose="020B0503020204020204" pitchFamily="34" charset="-122"/>
                <a:ea typeface="微软雅黑" panose="020B0503020204020204" pitchFamily="34" charset="-122"/>
              </a:rPr>
              <a:t>      </a:t>
            </a:r>
            <a:r>
              <a:rPr kumimoji="1" lang="zh-CN" altLang="en-US" sz="778" dirty="0">
                <a:latin typeface="微软雅黑" panose="020B0503020204020204" pitchFamily="34" charset="-122"/>
                <a:ea typeface="微软雅黑" panose="020B0503020204020204" pitchFamily="34" charset="-122"/>
              </a:rPr>
              <a:t>分区</a:t>
            </a:r>
            <a:r>
              <a:rPr kumimoji="1" lang="en-US" altLang="zh-CN" sz="778" dirty="0">
                <a:latin typeface="微软雅黑" panose="020B0503020204020204" pitchFamily="34" charset="-122"/>
                <a:ea typeface="微软雅黑" panose="020B0503020204020204" pitchFamily="34" charset="-122"/>
              </a:rPr>
              <a:t>2</a:t>
            </a:r>
            <a:endParaRPr kumimoji="1" lang="en-US" altLang="zh-CN" sz="2667" dirty="0">
              <a:latin typeface="微软雅黑" panose="020B0503020204020204" pitchFamily="34" charset="-122"/>
              <a:ea typeface="微软雅黑" panose="020B0503020204020204" pitchFamily="34" charset="-122"/>
            </a:endParaRPr>
          </a:p>
        </p:txBody>
      </p:sp>
      <p:sp>
        <p:nvSpPr>
          <p:cNvPr id="204" name="Line 67">
            <a:extLst>
              <a:ext uri="{FF2B5EF4-FFF2-40B4-BE49-F238E27FC236}">
                <a16:creationId xmlns:a16="http://schemas.microsoft.com/office/drawing/2014/main" id="{22D87526-3BA7-4674-9E52-9615DE8E6F62}"/>
              </a:ext>
            </a:extLst>
          </p:cNvPr>
          <p:cNvSpPr>
            <a:spLocks noChangeShapeType="1"/>
          </p:cNvSpPr>
          <p:nvPr/>
        </p:nvSpPr>
        <p:spPr bwMode="auto">
          <a:xfrm>
            <a:off x="4713288" y="4716463"/>
            <a:ext cx="1017587"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205" name="Line 68">
            <a:extLst>
              <a:ext uri="{FF2B5EF4-FFF2-40B4-BE49-F238E27FC236}">
                <a16:creationId xmlns:a16="http://schemas.microsoft.com/office/drawing/2014/main" id="{E152C2B1-49AD-4822-BE5C-E4763505561E}"/>
              </a:ext>
            </a:extLst>
          </p:cNvPr>
          <p:cNvSpPr>
            <a:spLocks noChangeShapeType="1"/>
          </p:cNvSpPr>
          <p:nvPr/>
        </p:nvSpPr>
        <p:spPr bwMode="auto">
          <a:xfrm>
            <a:off x="4706938" y="4816475"/>
            <a:ext cx="1023937"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
        <p:nvSpPr>
          <p:cNvPr id="206" name="Text Box 69">
            <a:extLst>
              <a:ext uri="{FF2B5EF4-FFF2-40B4-BE49-F238E27FC236}">
                <a16:creationId xmlns:a16="http://schemas.microsoft.com/office/drawing/2014/main" id="{22EBE9C9-DEAF-470D-980C-4D1316476B1D}"/>
              </a:ext>
            </a:extLst>
          </p:cNvPr>
          <p:cNvSpPr txBox="1">
            <a:spLocks noChangeArrowheads="1"/>
          </p:cNvSpPr>
          <p:nvPr/>
        </p:nvSpPr>
        <p:spPr bwMode="auto">
          <a:xfrm>
            <a:off x="5083423" y="4446588"/>
            <a:ext cx="4286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sz="3200">
                <a:solidFill>
                  <a:schemeClr val="tx1"/>
                </a:solidFill>
                <a:latin typeface="Arial" charset="0"/>
                <a:ea typeface="华文细黑" pitchFamily="2" charset="-122"/>
              </a:defRPr>
            </a:lvl1pPr>
            <a:lvl2pPr marL="742950" indent="-285750" eaLnBrk="0" hangingPunct="0">
              <a:defRPr sz="3200">
                <a:solidFill>
                  <a:schemeClr val="tx1"/>
                </a:solidFill>
                <a:latin typeface="Arial" charset="0"/>
                <a:ea typeface="华文细黑" pitchFamily="2" charset="-122"/>
              </a:defRPr>
            </a:lvl2pPr>
            <a:lvl3pPr marL="1143000" indent="-228600" eaLnBrk="0" hangingPunct="0">
              <a:defRPr sz="3200">
                <a:solidFill>
                  <a:schemeClr val="tx1"/>
                </a:solidFill>
                <a:latin typeface="Arial" charset="0"/>
                <a:ea typeface="华文细黑" pitchFamily="2" charset="-122"/>
              </a:defRPr>
            </a:lvl3pPr>
            <a:lvl4pPr marL="1600200" indent="-228600" eaLnBrk="0" hangingPunct="0">
              <a:defRPr sz="3200">
                <a:solidFill>
                  <a:schemeClr val="tx1"/>
                </a:solidFill>
                <a:latin typeface="Arial" charset="0"/>
                <a:ea typeface="华文细黑" pitchFamily="2" charset="-122"/>
              </a:defRPr>
            </a:lvl4pPr>
            <a:lvl5pPr marL="2057400" indent="-228600" eaLnBrk="0" hangingPunct="0">
              <a:defRPr sz="3200">
                <a:solidFill>
                  <a:schemeClr val="tx1"/>
                </a:solidFill>
                <a:latin typeface="Arial" charset="0"/>
                <a:ea typeface="华文细黑" pitchFamily="2" charset="-122"/>
              </a:defRPr>
            </a:lvl5pPr>
            <a:lvl6pPr marL="2514600" indent="-228600" algn="ctr" eaLnBrk="0" fontAlgn="base" hangingPunct="0">
              <a:spcBef>
                <a:spcPct val="20000"/>
              </a:spcBef>
              <a:spcAft>
                <a:spcPct val="0"/>
              </a:spcAft>
              <a:defRPr sz="3200">
                <a:solidFill>
                  <a:schemeClr val="tx1"/>
                </a:solidFill>
                <a:latin typeface="Arial" charset="0"/>
                <a:ea typeface="华文细黑" pitchFamily="2" charset="-122"/>
              </a:defRPr>
            </a:lvl6pPr>
            <a:lvl7pPr marL="2971800" indent="-228600" algn="ctr" eaLnBrk="0" fontAlgn="base" hangingPunct="0">
              <a:spcBef>
                <a:spcPct val="20000"/>
              </a:spcBef>
              <a:spcAft>
                <a:spcPct val="0"/>
              </a:spcAft>
              <a:defRPr sz="3200">
                <a:solidFill>
                  <a:schemeClr val="tx1"/>
                </a:solidFill>
                <a:latin typeface="Arial" charset="0"/>
                <a:ea typeface="华文细黑" pitchFamily="2" charset="-122"/>
              </a:defRPr>
            </a:lvl7pPr>
            <a:lvl8pPr marL="3429000" indent="-228600" algn="ctr" eaLnBrk="0" fontAlgn="base" hangingPunct="0">
              <a:spcBef>
                <a:spcPct val="20000"/>
              </a:spcBef>
              <a:spcAft>
                <a:spcPct val="0"/>
              </a:spcAft>
              <a:defRPr sz="3200">
                <a:solidFill>
                  <a:schemeClr val="tx1"/>
                </a:solidFill>
                <a:latin typeface="Arial" charset="0"/>
                <a:ea typeface="华文细黑" pitchFamily="2" charset="-122"/>
              </a:defRPr>
            </a:lvl8pPr>
            <a:lvl9pPr marL="3886200" indent="-228600" algn="ctr" eaLnBrk="0" fontAlgn="base" hangingPunct="0">
              <a:spcBef>
                <a:spcPct val="20000"/>
              </a:spcBef>
              <a:spcAft>
                <a:spcPct val="0"/>
              </a:spcAft>
              <a:defRPr sz="3200">
                <a:solidFill>
                  <a:schemeClr val="tx1"/>
                </a:solidFill>
                <a:latin typeface="Arial" charset="0"/>
                <a:ea typeface="华文细黑" pitchFamily="2" charset="-122"/>
              </a:defRPr>
            </a:lvl9pPr>
          </a:lstStyle>
          <a:p>
            <a:pPr eaLnBrk="1" hangingPunct="1">
              <a:defRPr/>
            </a:pPr>
            <a:r>
              <a:rPr kumimoji="1" lang="en-US" altLang="zh-CN" sz="778">
                <a:latin typeface="+mj-ea"/>
                <a:ea typeface="+mj-ea"/>
              </a:rPr>
              <a:t>……</a:t>
            </a:r>
            <a:endParaRPr kumimoji="1" lang="en-US" altLang="zh-CN" sz="1111">
              <a:latin typeface="+mj-ea"/>
              <a:ea typeface="+mj-ea"/>
            </a:endParaRPr>
          </a:p>
          <a:p>
            <a:pPr>
              <a:defRPr/>
            </a:pPr>
            <a:endParaRPr kumimoji="1" lang="en-US" altLang="zh-CN" sz="2667">
              <a:latin typeface="+mj-ea"/>
              <a:ea typeface="+mj-ea"/>
            </a:endParaRPr>
          </a:p>
        </p:txBody>
      </p:sp>
      <p:sp>
        <p:nvSpPr>
          <p:cNvPr id="207" name="Line 68">
            <a:extLst>
              <a:ext uri="{FF2B5EF4-FFF2-40B4-BE49-F238E27FC236}">
                <a16:creationId xmlns:a16="http://schemas.microsoft.com/office/drawing/2014/main" id="{3050411D-BD4A-4C35-A5C7-9F20F2C79F01}"/>
              </a:ext>
            </a:extLst>
          </p:cNvPr>
          <p:cNvSpPr>
            <a:spLocks noChangeShapeType="1"/>
          </p:cNvSpPr>
          <p:nvPr/>
        </p:nvSpPr>
        <p:spPr bwMode="auto">
          <a:xfrm>
            <a:off x="4704330" y="4903788"/>
            <a:ext cx="1023937"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eaLnBrk="1" hangingPunct="1">
              <a:defRPr/>
            </a:pPr>
            <a:endParaRPr lang="zh-CN" altLang="en-US" sz="3556">
              <a:latin typeface="+mj-ea"/>
              <a:ea typeface="+mj-ea"/>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CA836456-3130-473F-917F-4218EAEEBA18}"/>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性能监测分析与改进</a:t>
            </a:r>
          </a:p>
        </p:txBody>
      </p:sp>
      <p:pic>
        <p:nvPicPr>
          <p:cNvPr id="184323" name="图片 3">
            <a:extLst>
              <a:ext uri="{FF2B5EF4-FFF2-40B4-BE49-F238E27FC236}">
                <a16:creationId xmlns:a16="http://schemas.microsoft.com/office/drawing/2014/main" id="{39AF3B20-A5FA-4637-A8B9-514066C8E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800100"/>
            <a:ext cx="936466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4F626AE8-6C98-4466-9351-63026E9329E6}"/>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rPr dirty="0"/>
              <a:t>数据库的重</a:t>
            </a:r>
            <a:r>
              <a:rPr lang="zh-CN" altLang="en-US" dirty="0"/>
              <a:t>组织</a:t>
            </a:r>
            <a:endParaRPr dirty="0"/>
          </a:p>
        </p:txBody>
      </p:sp>
      <p:sp>
        <p:nvSpPr>
          <p:cNvPr id="530435" name="Rectangle 3">
            <a:extLst>
              <a:ext uri="{FF2B5EF4-FFF2-40B4-BE49-F238E27FC236}">
                <a16:creationId xmlns:a16="http://schemas.microsoft.com/office/drawing/2014/main" id="{8140D7BA-661D-4218-A74A-444B0C04292A}"/>
              </a:ext>
            </a:extLst>
          </p:cNvPr>
          <p:cNvSpPr>
            <a:spLocks noGrp="1" noChangeArrowheads="1"/>
          </p:cNvSpPr>
          <p:nvPr>
            <p:ph sz="quarter" idx="10"/>
          </p:nvPr>
        </p:nvSpPr>
        <p:spPr>
          <a:xfrm>
            <a:off x="687388" y="769938"/>
            <a:ext cx="9001125" cy="186236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14227">
              <a:lnSpc>
                <a:spcPct val="150000"/>
              </a:lnSpc>
              <a:defRPr/>
            </a:pPr>
            <a:r>
              <a:rPr lang="zh-CN" altLang="en-US" sz="2000" dirty="0">
                <a:solidFill>
                  <a:schemeClr val="tx1"/>
                </a:solidFill>
                <a:highlight>
                  <a:srgbClr val="FFFF00"/>
                </a:highlight>
              </a:rPr>
              <a:t>数据库重组分为</a:t>
            </a:r>
            <a:r>
              <a:rPr lang="en-US" altLang="zh-CN" sz="2000" dirty="0">
                <a:solidFill>
                  <a:schemeClr val="tx1"/>
                </a:solidFill>
                <a:highlight>
                  <a:srgbClr val="FFFF00"/>
                </a:highlight>
              </a:rPr>
              <a:t>:</a:t>
            </a:r>
          </a:p>
          <a:p>
            <a:pPr lvl="1" defTabSz="1014227">
              <a:lnSpc>
                <a:spcPct val="100000"/>
              </a:lnSpc>
              <a:defRPr/>
            </a:pPr>
            <a:r>
              <a:rPr lang="zh-CN" altLang="en-US" sz="1600" dirty="0">
                <a:solidFill>
                  <a:schemeClr val="tx1">
                    <a:lumMod val="50000"/>
                    <a:lumOff val="50000"/>
                  </a:schemeClr>
                </a:solidFill>
                <a:highlight>
                  <a:srgbClr val="FFFF00"/>
                </a:highlight>
              </a:rPr>
              <a:t>索引的重组：调整不合理的索引，增加新的索引</a:t>
            </a:r>
            <a:endParaRPr lang="en-US" altLang="zh-CN" sz="1600" dirty="0">
              <a:solidFill>
                <a:schemeClr val="tx1">
                  <a:lumMod val="50000"/>
                  <a:lumOff val="50000"/>
                </a:schemeClr>
              </a:solidFill>
              <a:highlight>
                <a:srgbClr val="FFFF00"/>
              </a:highlight>
            </a:endParaRPr>
          </a:p>
          <a:p>
            <a:pPr lvl="1" defTabSz="1014227">
              <a:lnSpc>
                <a:spcPct val="100000"/>
              </a:lnSpc>
              <a:defRPr/>
            </a:pPr>
            <a:r>
              <a:rPr lang="zh-CN" altLang="en-US" sz="1600" dirty="0">
                <a:solidFill>
                  <a:schemeClr val="tx1">
                    <a:lumMod val="50000"/>
                    <a:lumOff val="50000"/>
                  </a:schemeClr>
                </a:solidFill>
                <a:highlight>
                  <a:srgbClr val="FFFF00"/>
                </a:highlight>
              </a:rPr>
              <a:t>表的重组：表的拆分等</a:t>
            </a:r>
            <a:endParaRPr lang="en-US" altLang="zh-CN" sz="1600" dirty="0">
              <a:solidFill>
                <a:schemeClr val="tx1">
                  <a:lumMod val="50000"/>
                  <a:lumOff val="50000"/>
                </a:schemeClr>
              </a:solidFill>
              <a:highlight>
                <a:srgbClr val="FFFF00"/>
              </a:highlight>
            </a:endParaRPr>
          </a:p>
          <a:p>
            <a:pPr lvl="1" defTabSz="1014227">
              <a:lnSpc>
                <a:spcPct val="100000"/>
              </a:lnSpc>
              <a:defRPr/>
            </a:pPr>
            <a:r>
              <a:rPr lang="zh-CN" altLang="en-US" sz="1600" dirty="0">
                <a:solidFill>
                  <a:schemeClr val="tx1">
                    <a:lumMod val="50000"/>
                    <a:lumOff val="50000"/>
                  </a:schemeClr>
                </a:solidFill>
                <a:highlight>
                  <a:srgbClr val="FFFF00"/>
                </a:highlight>
              </a:rPr>
              <a:t>数据库</a:t>
            </a:r>
            <a:r>
              <a:rPr lang="en-US" altLang="zh-CN" sz="1600" dirty="0">
                <a:solidFill>
                  <a:schemeClr val="tx1">
                    <a:lumMod val="50000"/>
                    <a:lumOff val="50000"/>
                  </a:schemeClr>
                </a:solidFill>
                <a:highlight>
                  <a:srgbClr val="FFFF00"/>
                </a:highlight>
              </a:rPr>
              <a:t>/</a:t>
            </a:r>
            <a:r>
              <a:rPr lang="zh-CN" altLang="en-US" sz="1600" dirty="0">
                <a:solidFill>
                  <a:schemeClr val="tx1">
                    <a:lumMod val="50000"/>
                    <a:lumOff val="50000"/>
                  </a:schemeClr>
                </a:solidFill>
                <a:highlight>
                  <a:srgbClr val="FFFF00"/>
                </a:highlight>
              </a:rPr>
              <a:t>表空间的重组：调整存储方式等</a:t>
            </a:r>
            <a:endParaRPr lang="en-US" altLang="zh-CN" sz="1600" dirty="0">
              <a:solidFill>
                <a:schemeClr val="tx1">
                  <a:lumMod val="50000"/>
                  <a:lumOff val="50000"/>
                </a:schemeClr>
              </a:solidFill>
              <a:highlight>
                <a:srgbClr val="FFFF00"/>
              </a:highlight>
            </a:endParaRPr>
          </a:p>
          <a:p>
            <a:pPr defTabSz="1014227">
              <a:lnSpc>
                <a:spcPct val="150000"/>
              </a:lnSpc>
              <a:defRPr/>
            </a:pPr>
            <a:r>
              <a:rPr lang="zh-CN" altLang="en-US" sz="1800" dirty="0">
                <a:solidFill>
                  <a:schemeClr val="tx1"/>
                </a:solidFill>
              </a:rPr>
              <a:t>数据库重组风险比较大，需要周全考虑。</a:t>
            </a:r>
            <a:endParaRPr lang="en-US" altLang="zh-CN" sz="1800" dirty="0">
              <a:solidFill>
                <a:schemeClr val="tx1"/>
              </a:solidFill>
            </a:endParaRPr>
          </a:p>
        </p:txBody>
      </p:sp>
      <p:graphicFrame>
        <p:nvGraphicFramePr>
          <p:cNvPr id="4" name="表格 3">
            <a:extLst>
              <a:ext uri="{FF2B5EF4-FFF2-40B4-BE49-F238E27FC236}">
                <a16:creationId xmlns:a16="http://schemas.microsoft.com/office/drawing/2014/main" id="{56D199C8-3A6F-4DCB-9466-0D2416F80AF9}"/>
              </a:ext>
            </a:extLst>
          </p:cNvPr>
          <p:cNvGraphicFramePr>
            <a:graphicFrameLocks noGrp="1"/>
          </p:cNvGraphicFramePr>
          <p:nvPr>
            <p:extLst>
              <p:ext uri="{D42A27DB-BD31-4B8C-83A1-F6EECF244321}">
                <p14:modId xmlns:p14="http://schemas.microsoft.com/office/powerpoint/2010/main" val="962922774"/>
              </p:ext>
            </p:extLst>
          </p:nvPr>
        </p:nvGraphicFramePr>
        <p:xfrm>
          <a:off x="1263577" y="2963475"/>
          <a:ext cx="7952706" cy="731520"/>
        </p:xfrm>
        <a:graphic>
          <a:graphicData uri="http://schemas.openxmlformats.org/drawingml/2006/table">
            <a:tbl>
              <a:tblPr firstRow="1" bandRow="1">
                <a:tableStyleId>{E8034E78-7F5D-4C2E-B375-FC64B27BC917}</a:tableStyleId>
              </a:tblPr>
              <a:tblGrid>
                <a:gridCol w="1132454">
                  <a:extLst>
                    <a:ext uri="{9D8B030D-6E8A-4147-A177-3AD203B41FA5}">
                      <a16:colId xmlns:a16="http://schemas.microsoft.com/office/drawing/2014/main" val="20001"/>
                    </a:ext>
                  </a:extLst>
                </a:gridCol>
                <a:gridCol w="953369">
                  <a:extLst>
                    <a:ext uri="{9D8B030D-6E8A-4147-A177-3AD203B41FA5}">
                      <a16:colId xmlns:a16="http://schemas.microsoft.com/office/drawing/2014/main" val="20002"/>
                    </a:ext>
                  </a:extLst>
                </a:gridCol>
                <a:gridCol w="1100041">
                  <a:extLst>
                    <a:ext uri="{9D8B030D-6E8A-4147-A177-3AD203B41FA5}">
                      <a16:colId xmlns:a16="http://schemas.microsoft.com/office/drawing/2014/main" val="2901587319"/>
                    </a:ext>
                  </a:extLst>
                </a:gridCol>
                <a:gridCol w="1100041">
                  <a:extLst>
                    <a:ext uri="{9D8B030D-6E8A-4147-A177-3AD203B41FA5}">
                      <a16:colId xmlns:a16="http://schemas.microsoft.com/office/drawing/2014/main" val="1610957637"/>
                    </a:ext>
                  </a:extLst>
                </a:gridCol>
                <a:gridCol w="953369">
                  <a:extLst>
                    <a:ext uri="{9D8B030D-6E8A-4147-A177-3AD203B41FA5}">
                      <a16:colId xmlns:a16="http://schemas.microsoft.com/office/drawing/2014/main" val="140216546"/>
                    </a:ext>
                  </a:extLst>
                </a:gridCol>
                <a:gridCol w="1320049">
                  <a:extLst>
                    <a:ext uri="{9D8B030D-6E8A-4147-A177-3AD203B41FA5}">
                      <a16:colId xmlns:a16="http://schemas.microsoft.com/office/drawing/2014/main" val="990020682"/>
                    </a:ext>
                  </a:extLst>
                </a:gridCol>
                <a:gridCol w="1393383">
                  <a:extLst>
                    <a:ext uri="{9D8B030D-6E8A-4147-A177-3AD203B41FA5}">
                      <a16:colId xmlns:a16="http://schemas.microsoft.com/office/drawing/2014/main" val="2390190008"/>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姓名</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SName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学院</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SDept</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专业</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SMajor</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年级</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SGrade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简介</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introduction</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头像</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Profile Picture</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dirty="0">
                          <a:solidFill>
                            <a:schemeClr val="tx1"/>
                          </a:solidFill>
                          <a:latin typeface="微软雅黑" panose="020B0503020204020204" pitchFamily="34" charset="-122"/>
                          <a:ea typeface="微软雅黑" panose="020B0503020204020204" pitchFamily="34" charset="-122"/>
                        </a:rPr>
                        <a:t>202201034567</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张三</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计算机学院</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网络工程</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dirty="0">
                          <a:solidFill>
                            <a:schemeClr val="tx1"/>
                          </a:solidFill>
                          <a:latin typeface="微软雅黑" panose="020B0503020204020204" pitchFamily="34" charset="-122"/>
                          <a:ea typeface="微软雅黑" panose="020B0503020204020204" pitchFamily="34" charset="-122"/>
                        </a:rPr>
                        <a:t>2022</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大文本数据</a:t>
                      </a:r>
                      <a:r>
                        <a:rPr lang="en-US" altLang="zh-CN" sz="900" dirty="0">
                          <a:solidFill>
                            <a:schemeClr val="tx1"/>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chemeClr val="tx1"/>
                          </a:solidFill>
                          <a:latin typeface="微软雅黑" panose="020B0503020204020204" pitchFamily="34" charset="-122"/>
                          <a:ea typeface="微软雅黑" panose="020B0503020204020204" pitchFamily="34" charset="-122"/>
                        </a:rPr>
                        <a:t>图像</a:t>
                      </a:r>
                      <a:r>
                        <a:rPr lang="en-US" altLang="zh-CN" sz="900" dirty="0">
                          <a:solidFill>
                            <a:schemeClr val="tx1"/>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微软雅黑" panose="020B0503020204020204" pitchFamily="34" charset="-122"/>
                          <a:ea typeface="微软雅黑" panose="020B0503020204020204" pitchFamily="34" charset="-122"/>
                        </a:rPr>
                        <a:t>202101034568</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李四</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建筑学院</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风景园林</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dirty="0">
                          <a:solidFill>
                            <a:srgbClr val="000000"/>
                          </a:solidFill>
                          <a:latin typeface="微软雅黑" panose="020B0503020204020204" pitchFamily="34" charset="-122"/>
                          <a:ea typeface="微软雅黑" panose="020B0503020204020204" pitchFamily="34" charset="-122"/>
                        </a:rPr>
                        <a:t>2021</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zh-CN" altLang="en-US" sz="900" dirty="0">
                          <a:solidFill>
                            <a:schemeClr val="tx1"/>
                          </a:solidFill>
                          <a:latin typeface="微软雅黑" panose="020B0503020204020204" pitchFamily="34" charset="-122"/>
                          <a:ea typeface="微软雅黑" panose="020B0503020204020204" pitchFamily="34" charset="-122"/>
                        </a:rPr>
                        <a:t>大文本数据</a:t>
                      </a:r>
                      <a:r>
                        <a:rPr lang="en-US" altLang="zh-CN" sz="900" dirty="0">
                          <a:solidFill>
                            <a:srgbClr val="000000"/>
                          </a:solidFill>
                          <a:latin typeface="微软雅黑" panose="020B0503020204020204" pitchFamily="34" charset="-122"/>
                          <a:ea typeface="微软雅黑" panose="020B0503020204020204" pitchFamily="34" charset="-122"/>
                        </a:rPr>
                        <a:t>…</a:t>
                      </a:r>
                      <a:endParaRPr lang="ko-KR" altLang="en-US" sz="900" dirty="0">
                        <a:solidFill>
                          <a:schemeClr val="tx1"/>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dirty="0">
                          <a:solidFill>
                            <a:srgbClr val="000000"/>
                          </a:solidFill>
                          <a:latin typeface="微软雅黑" panose="020B0503020204020204" pitchFamily="34" charset="-122"/>
                          <a:ea typeface="微软雅黑" panose="020B0503020204020204" pitchFamily="34" charset="-122"/>
                        </a:rPr>
                        <a:t>图像</a:t>
                      </a:r>
                      <a:r>
                        <a:rPr lang="en-US" altLang="zh-CN" sz="900" dirty="0">
                          <a:solidFill>
                            <a:srgbClr val="000000"/>
                          </a:solidFill>
                          <a:latin typeface="微软雅黑" panose="020B0503020204020204" pitchFamily="34" charset="-122"/>
                          <a:ea typeface="微软雅黑" panose="020B0503020204020204" pitchFamily="34" charset="-122"/>
                        </a:rPr>
                        <a:t>…</a:t>
                      </a:r>
                      <a:endParaRPr lang="ko-KR" altLang="en-US" sz="900" dirty="0">
                        <a:solidFill>
                          <a:srgbClr val="000000"/>
                        </a:solidFill>
                        <a:latin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aphicFrame>
        <p:nvGraphicFramePr>
          <p:cNvPr id="5" name="表格 4">
            <a:extLst>
              <a:ext uri="{FF2B5EF4-FFF2-40B4-BE49-F238E27FC236}">
                <a16:creationId xmlns:a16="http://schemas.microsoft.com/office/drawing/2014/main" id="{02A4E957-68DF-4BF2-ACE4-95D732D181CC}"/>
              </a:ext>
            </a:extLst>
          </p:cNvPr>
          <p:cNvGraphicFramePr>
            <a:graphicFrameLocks noGrp="1"/>
          </p:cNvGraphicFramePr>
          <p:nvPr>
            <p:extLst>
              <p:ext uri="{D42A27DB-BD31-4B8C-83A1-F6EECF244321}">
                <p14:modId xmlns:p14="http://schemas.microsoft.com/office/powerpoint/2010/main" val="3357514671"/>
              </p:ext>
            </p:extLst>
          </p:nvPr>
        </p:nvGraphicFramePr>
        <p:xfrm>
          <a:off x="471487" y="4337347"/>
          <a:ext cx="5112568" cy="731520"/>
        </p:xfrm>
        <a:graphic>
          <a:graphicData uri="http://schemas.openxmlformats.org/drawingml/2006/table">
            <a:tbl>
              <a:tblPr firstRow="1" bandRow="1">
                <a:tableStyleId>{E8034E78-7F5D-4C2E-B375-FC64B27BC917}</a:tableStyleId>
              </a:tblPr>
              <a:tblGrid>
                <a:gridCol w="1080122">
                  <a:extLst>
                    <a:ext uri="{9D8B030D-6E8A-4147-A177-3AD203B41FA5}">
                      <a16:colId xmlns:a16="http://schemas.microsoft.com/office/drawing/2014/main" val="20001"/>
                    </a:ext>
                  </a:extLst>
                </a:gridCol>
                <a:gridCol w="925694">
                  <a:extLst>
                    <a:ext uri="{9D8B030D-6E8A-4147-A177-3AD203B41FA5}">
                      <a16:colId xmlns:a16="http://schemas.microsoft.com/office/drawing/2014/main" val="20002"/>
                    </a:ext>
                  </a:extLst>
                </a:gridCol>
                <a:gridCol w="1035584">
                  <a:extLst>
                    <a:ext uri="{9D8B030D-6E8A-4147-A177-3AD203B41FA5}">
                      <a16:colId xmlns:a16="http://schemas.microsoft.com/office/drawing/2014/main" val="2901587319"/>
                    </a:ext>
                  </a:extLst>
                </a:gridCol>
                <a:gridCol w="1035584">
                  <a:extLst>
                    <a:ext uri="{9D8B030D-6E8A-4147-A177-3AD203B41FA5}">
                      <a16:colId xmlns:a16="http://schemas.microsoft.com/office/drawing/2014/main" val="1610957637"/>
                    </a:ext>
                  </a:extLst>
                </a:gridCol>
                <a:gridCol w="1035584">
                  <a:extLst>
                    <a:ext uri="{9D8B030D-6E8A-4147-A177-3AD203B41FA5}">
                      <a16:colId xmlns:a16="http://schemas.microsoft.com/office/drawing/2014/main" val="140216546"/>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姓名</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SName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学院</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SDept</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专业</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SMajor</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年级</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SGrade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aphicFrame>
        <p:nvGraphicFramePr>
          <p:cNvPr id="6" name="表格 5">
            <a:extLst>
              <a:ext uri="{FF2B5EF4-FFF2-40B4-BE49-F238E27FC236}">
                <a16:creationId xmlns:a16="http://schemas.microsoft.com/office/drawing/2014/main" id="{5F0DF39B-9B69-45DC-AE69-9FF606580C87}"/>
              </a:ext>
            </a:extLst>
          </p:cNvPr>
          <p:cNvGraphicFramePr>
            <a:graphicFrameLocks noGrp="1"/>
          </p:cNvGraphicFramePr>
          <p:nvPr>
            <p:extLst>
              <p:ext uri="{D42A27DB-BD31-4B8C-83A1-F6EECF244321}">
                <p14:modId xmlns:p14="http://schemas.microsoft.com/office/powerpoint/2010/main" val="2458988827"/>
              </p:ext>
            </p:extLst>
          </p:nvPr>
        </p:nvGraphicFramePr>
        <p:xfrm>
          <a:off x="5728072" y="4342313"/>
          <a:ext cx="3776243" cy="731520"/>
        </p:xfrm>
        <a:graphic>
          <a:graphicData uri="http://schemas.openxmlformats.org/drawingml/2006/table">
            <a:tbl>
              <a:tblPr firstRow="1" bandRow="1">
                <a:tableStyleId>{E8034E78-7F5D-4C2E-B375-FC64B27BC917}</a:tableStyleId>
              </a:tblPr>
              <a:tblGrid>
                <a:gridCol w="1111947">
                  <a:extLst>
                    <a:ext uri="{9D8B030D-6E8A-4147-A177-3AD203B41FA5}">
                      <a16:colId xmlns:a16="http://schemas.microsoft.com/office/drawing/2014/main" val="20001"/>
                    </a:ext>
                  </a:extLst>
                </a:gridCol>
                <a:gridCol w="1282009">
                  <a:extLst>
                    <a:ext uri="{9D8B030D-6E8A-4147-A177-3AD203B41FA5}">
                      <a16:colId xmlns:a16="http://schemas.microsoft.com/office/drawing/2014/main" val="990020682"/>
                    </a:ext>
                  </a:extLst>
                </a:gridCol>
                <a:gridCol w="1382287">
                  <a:extLst>
                    <a:ext uri="{9D8B030D-6E8A-4147-A177-3AD203B41FA5}">
                      <a16:colId xmlns:a16="http://schemas.microsoft.com/office/drawing/2014/main" val="2390190008"/>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简介</a:t>
                      </a:r>
                      <a:r>
                        <a:rPr kumimoji="0" lang="en-US" altLang="zh-CN" sz="1000" b="1"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rPr>
                        <a:t>introduction</a:t>
                      </a:r>
                      <a:endParaRPr kumimoji="0" lang="en-US" altLang="zh-CN" sz="1000" b="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头像</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Profile Picture</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sp>
        <p:nvSpPr>
          <p:cNvPr id="8" name="矩形 7">
            <a:extLst>
              <a:ext uri="{FF2B5EF4-FFF2-40B4-BE49-F238E27FC236}">
                <a16:creationId xmlns:a16="http://schemas.microsoft.com/office/drawing/2014/main" id="{0DA69DFF-CB45-4AB6-A77E-7367CEAABA25}"/>
              </a:ext>
            </a:extLst>
          </p:cNvPr>
          <p:cNvSpPr/>
          <p:nvPr/>
        </p:nvSpPr>
        <p:spPr>
          <a:xfrm>
            <a:off x="4215905" y="2728526"/>
            <a:ext cx="1152128" cy="27659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a:t>
            </a:r>
            <a:r>
              <a:rPr lang="zh-CN" altLang="en-US" sz="1400" dirty="0">
                <a:latin typeface="微软雅黑" panose="020B0503020204020204" pitchFamily="34" charset="-122"/>
                <a:ea typeface="微软雅黑" panose="020B0503020204020204" pitchFamily="34" charset="-122"/>
              </a:rPr>
              <a:t>表</a:t>
            </a:r>
          </a:p>
        </p:txBody>
      </p:sp>
      <p:sp>
        <p:nvSpPr>
          <p:cNvPr id="9" name="矩形 8">
            <a:extLst>
              <a:ext uri="{FF2B5EF4-FFF2-40B4-BE49-F238E27FC236}">
                <a16:creationId xmlns:a16="http://schemas.microsoft.com/office/drawing/2014/main" id="{C2978F20-E6E4-4D91-ADCC-234C04362250}"/>
              </a:ext>
            </a:extLst>
          </p:cNvPr>
          <p:cNvSpPr/>
          <p:nvPr/>
        </p:nvSpPr>
        <p:spPr>
          <a:xfrm>
            <a:off x="1875643" y="4092104"/>
            <a:ext cx="1260142" cy="2765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 base</a:t>
            </a:r>
            <a:r>
              <a:rPr lang="zh-CN" altLang="en-US" sz="1400" dirty="0">
                <a:latin typeface="微软雅黑" panose="020B0503020204020204" pitchFamily="34" charset="-122"/>
                <a:ea typeface="微软雅黑" panose="020B0503020204020204" pitchFamily="34" charset="-122"/>
              </a:rPr>
              <a:t>表</a:t>
            </a:r>
          </a:p>
        </p:txBody>
      </p:sp>
      <p:sp>
        <p:nvSpPr>
          <p:cNvPr id="10" name="矩形 9">
            <a:extLst>
              <a:ext uri="{FF2B5EF4-FFF2-40B4-BE49-F238E27FC236}">
                <a16:creationId xmlns:a16="http://schemas.microsoft.com/office/drawing/2014/main" id="{3B4A5F04-CE66-4E3F-89D7-4301454AAEF2}"/>
              </a:ext>
            </a:extLst>
          </p:cNvPr>
          <p:cNvSpPr/>
          <p:nvPr/>
        </p:nvSpPr>
        <p:spPr>
          <a:xfrm>
            <a:off x="6808193" y="4087730"/>
            <a:ext cx="1260142" cy="276592"/>
          </a:xfrm>
          <a:prstGeom prst="rect">
            <a:avLst/>
          </a:prstGeom>
          <a:solidFill>
            <a:srgbClr val="F46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 info</a:t>
            </a:r>
            <a:r>
              <a:rPr lang="zh-CN" altLang="en-US" sz="1400" dirty="0">
                <a:latin typeface="微软雅黑" panose="020B0503020204020204" pitchFamily="34" charset="-122"/>
                <a:ea typeface="微软雅黑" panose="020B0503020204020204" pitchFamily="34" charset="-122"/>
              </a:rPr>
              <a:t>表</a:t>
            </a:r>
          </a:p>
        </p:txBody>
      </p:sp>
      <p:sp>
        <p:nvSpPr>
          <p:cNvPr id="11" name="Rectangle 3">
            <a:extLst>
              <a:ext uri="{FF2B5EF4-FFF2-40B4-BE49-F238E27FC236}">
                <a16:creationId xmlns:a16="http://schemas.microsoft.com/office/drawing/2014/main" id="{39E03E32-8585-42A8-A4C2-21589142364A}"/>
              </a:ext>
            </a:extLst>
          </p:cNvPr>
          <p:cNvSpPr txBox="1">
            <a:spLocks noChangeArrowheads="1"/>
          </p:cNvSpPr>
          <p:nvPr/>
        </p:nvSpPr>
        <p:spPr>
          <a:xfrm>
            <a:off x="471487" y="5078799"/>
            <a:ext cx="9001125" cy="4996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6330" indent="-296330" algn="l" defTabSz="1012825"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822325" indent="-314325" algn="l" defTabSz="1012825"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6825" indent="-250825" algn="l" defTabSz="1012825"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4825" indent="-250825" algn="l" defTabSz="1012825"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2825" indent="-250825" algn="l" defTabSz="101282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defTabSz="1014227">
              <a:lnSpc>
                <a:spcPct val="150000"/>
              </a:lnSpc>
              <a:buNone/>
              <a:defRPr/>
            </a:pPr>
            <a:r>
              <a:rPr lang="zh-CN" altLang="en-US" sz="2000" dirty="0">
                <a:solidFill>
                  <a:schemeClr val="tx1"/>
                </a:solidFill>
              </a:rPr>
              <a:t>如果将</a:t>
            </a:r>
            <a:r>
              <a:rPr lang="en-US" altLang="zh-CN" sz="2000" dirty="0">
                <a:solidFill>
                  <a:schemeClr val="tx1"/>
                </a:solidFill>
              </a:rPr>
              <a:t>user</a:t>
            </a:r>
            <a:r>
              <a:rPr lang="zh-CN" altLang="en-US" sz="2000" dirty="0">
                <a:solidFill>
                  <a:schemeClr val="tx1"/>
                </a:solidFill>
              </a:rPr>
              <a:t>表拆分成两个表，意味着应用程序、数据库都需要改变。</a:t>
            </a:r>
            <a:endParaRPr lang="en-US" altLang="zh-CN" sz="2000" dirty="0">
              <a:solidFill>
                <a:schemeClr val="tx1"/>
              </a:solidFill>
            </a:endParaRPr>
          </a:p>
        </p:txBody>
      </p:sp>
      <p:graphicFrame>
        <p:nvGraphicFramePr>
          <p:cNvPr id="12" name="表格 11">
            <a:extLst>
              <a:ext uri="{FF2B5EF4-FFF2-40B4-BE49-F238E27FC236}">
                <a16:creationId xmlns:a16="http://schemas.microsoft.com/office/drawing/2014/main" id="{40C6E8EB-EBE8-4465-B42F-5106198D4E05}"/>
              </a:ext>
            </a:extLst>
          </p:cNvPr>
          <p:cNvGraphicFramePr>
            <a:graphicFrameLocks noGrp="1"/>
          </p:cNvGraphicFramePr>
          <p:nvPr>
            <p:extLst>
              <p:ext uri="{D42A27DB-BD31-4B8C-83A1-F6EECF244321}">
                <p14:modId xmlns:p14="http://schemas.microsoft.com/office/powerpoint/2010/main" val="2812906233"/>
              </p:ext>
            </p:extLst>
          </p:nvPr>
        </p:nvGraphicFramePr>
        <p:xfrm>
          <a:off x="471487" y="4344129"/>
          <a:ext cx="5112568" cy="731520"/>
        </p:xfrm>
        <a:graphic>
          <a:graphicData uri="http://schemas.openxmlformats.org/drawingml/2006/table">
            <a:tbl>
              <a:tblPr firstRow="1" bandRow="1">
                <a:tableStyleId>{E8034E78-7F5D-4C2E-B375-FC64B27BC917}</a:tableStyleId>
              </a:tblPr>
              <a:tblGrid>
                <a:gridCol w="1080122">
                  <a:extLst>
                    <a:ext uri="{9D8B030D-6E8A-4147-A177-3AD203B41FA5}">
                      <a16:colId xmlns:a16="http://schemas.microsoft.com/office/drawing/2014/main" val="20001"/>
                    </a:ext>
                  </a:extLst>
                </a:gridCol>
                <a:gridCol w="925694">
                  <a:extLst>
                    <a:ext uri="{9D8B030D-6E8A-4147-A177-3AD203B41FA5}">
                      <a16:colId xmlns:a16="http://schemas.microsoft.com/office/drawing/2014/main" val="20002"/>
                    </a:ext>
                  </a:extLst>
                </a:gridCol>
                <a:gridCol w="1035584">
                  <a:extLst>
                    <a:ext uri="{9D8B030D-6E8A-4147-A177-3AD203B41FA5}">
                      <a16:colId xmlns:a16="http://schemas.microsoft.com/office/drawing/2014/main" val="2901587319"/>
                    </a:ext>
                  </a:extLst>
                </a:gridCol>
                <a:gridCol w="1035584">
                  <a:extLst>
                    <a:ext uri="{9D8B030D-6E8A-4147-A177-3AD203B41FA5}">
                      <a16:colId xmlns:a16="http://schemas.microsoft.com/office/drawing/2014/main" val="1610957637"/>
                    </a:ext>
                  </a:extLst>
                </a:gridCol>
                <a:gridCol w="1035584">
                  <a:extLst>
                    <a:ext uri="{9D8B030D-6E8A-4147-A177-3AD203B41FA5}">
                      <a16:colId xmlns:a16="http://schemas.microsoft.com/office/drawing/2014/main" val="140216546"/>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姓名</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SName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学院</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SDept</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专业</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SMajor</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年级</a:t>
                      </a:r>
                      <a:r>
                        <a:rPr kumimoji="0" lang="en-US" altLang="zh-CN" sz="100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rPr>
                        <a:t>SGrade</a:t>
                      </a:r>
                      <a:endPar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202201034567</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张三</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计算机学院</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网络工程</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3792">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kern="1200" dirty="0">
                          <a:solidFill>
                            <a:schemeClr val="tx1"/>
                          </a:solidFill>
                          <a:latin typeface="微软雅黑" panose="020B0503020204020204" pitchFamily="34" charset="-122"/>
                          <a:ea typeface="微软雅黑" panose="020B0503020204020204" pitchFamily="34" charset="-122"/>
                          <a:cs typeface="+mn-cs"/>
                        </a:rPr>
                        <a:t>202101034568</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李四</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建筑学院</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风景园林</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2021</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aphicFrame>
        <p:nvGraphicFramePr>
          <p:cNvPr id="13" name="表格 12">
            <a:extLst>
              <a:ext uri="{FF2B5EF4-FFF2-40B4-BE49-F238E27FC236}">
                <a16:creationId xmlns:a16="http://schemas.microsoft.com/office/drawing/2014/main" id="{A75E8D6C-BE4C-4C4F-9FC5-76D6AFDE0B13}"/>
              </a:ext>
            </a:extLst>
          </p:cNvPr>
          <p:cNvGraphicFramePr>
            <a:graphicFrameLocks noGrp="1"/>
          </p:cNvGraphicFramePr>
          <p:nvPr>
            <p:extLst>
              <p:ext uri="{D42A27DB-BD31-4B8C-83A1-F6EECF244321}">
                <p14:modId xmlns:p14="http://schemas.microsoft.com/office/powerpoint/2010/main" val="3657676538"/>
              </p:ext>
            </p:extLst>
          </p:nvPr>
        </p:nvGraphicFramePr>
        <p:xfrm>
          <a:off x="5719969" y="4352245"/>
          <a:ext cx="3776243" cy="731520"/>
        </p:xfrm>
        <a:graphic>
          <a:graphicData uri="http://schemas.openxmlformats.org/drawingml/2006/table">
            <a:tbl>
              <a:tblPr firstRow="1" bandRow="1">
                <a:tableStyleId>{E8034E78-7F5D-4C2E-B375-FC64B27BC917}</a:tableStyleId>
              </a:tblPr>
              <a:tblGrid>
                <a:gridCol w="1111947">
                  <a:extLst>
                    <a:ext uri="{9D8B030D-6E8A-4147-A177-3AD203B41FA5}">
                      <a16:colId xmlns:a16="http://schemas.microsoft.com/office/drawing/2014/main" val="20001"/>
                    </a:ext>
                  </a:extLst>
                </a:gridCol>
                <a:gridCol w="1282009">
                  <a:extLst>
                    <a:ext uri="{9D8B030D-6E8A-4147-A177-3AD203B41FA5}">
                      <a16:colId xmlns:a16="http://schemas.microsoft.com/office/drawing/2014/main" val="990020682"/>
                    </a:ext>
                  </a:extLst>
                </a:gridCol>
                <a:gridCol w="1382287">
                  <a:extLst>
                    <a:ext uri="{9D8B030D-6E8A-4147-A177-3AD203B41FA5}">
                      <a16:colId xmlns:a16="http://schemas.microsoft.com/office/drawing/2014/main" val="2390190008"/>
                    </a:ext>
                  </a:extLst>
                </a:gridCol>
              </a:tblGrid>
              <a:tr h="213171">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学号</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SNO</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简介</a:t>
                      </a:r>
                      <a:r>
                        <a:rPr kumimoji="0" lang="en-US" altLang="zh-CN" sz="1000" b="1"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rPr>
                        <a:t>introduction</a:t>
                      </a:r>
                      <a:endParaRPr kumimoji="0" lang="en-US" altLang="zh-CN" sz="1000" b="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zh-CN" altLang="en-US"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头像</a:t>
                      </a:r>
                      <a:r>
                        <a:rPr kumimoji="0" lang="en-US" altLang="zh-CN" sz="10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Profile Picture</a:t>
                      </a: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3792">
                <a:tc>
                  <a:txBody>
                    <a:bodyPr/>
                    <a:lstStyle/>
                    <a:p>
                      <a:pPr algn="r" latinLnBrk="1"/>
                      <a:r>
                        <a:rPr lang="en-US" altLang="ko-KR" sz="900" kern="1200" dirty="0">
                          <a:solidFill>
                            <a:schemeClr val="tx1"/>
                          </a:solidFill>
                          <a:latin typeface="微软雅黑" panose="020B0503020204020204" pitchFamily="34" charset="-122"/>
                          <a:ea typeface="微软雅黑" panose="020B0503020204020204" pitchFamily="34" charset="-122"/>
                          <a:cs typeface="+mn-cs"/>
                        </a:rPr>
                        <a:t>202201034567</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大文本数据</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图像</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en-US" altLang="ko-KR" sz="900" kern="1200" dirty="0">
                          <a:solidFill>
                            <a:schemeClr val="tx1"/>
                          </a:solidFill>
                          <a:latin typeface="微软雅黑" panose="020B0503020204020204" pitchFamily="34" charset="-122"/>
                          <a:ea typeface="微软雅黑" panose="020B0503020204020204" pitchFamily="34" charset="-122"/>
                          <a:cs typeface="+mn-cs"/>
                        </a:rPr>
                        <a:t>202101034568</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1015922" rtl="0" eaLnBrk="1" fontAlgn="auto" latinLnBrk="1" hangingPunct="1">
                        <a:lnSpc>
                          <a:spcPct val="100000"/>
                        </a:lnSpc>
                        <a:spcBef>
                          <a:spcPts val="0"/>
                        </a:spcBef>
                        <a:spcAft>
                          <a:spcPts val="0"/>
                        </a:spcAft>
                        <a:buClrTx/>
                        <a:buSzTx/>
                        <a:buFontTx/>
                        <a:buNone/>
                        <a:tabLst/>
                        <a:defRPr/>
                      </a:pPr>
                      <a:r>
                        <a:rPr lang="zh-CN" altLang="en-US" sz="900" kern="1200" dirty="0">
                          <a:solidFill>
                            <a:schemeClr val="tx1"/>
                          </a:solidFill>
                          <a:latin typeface="微软雅黑" panose="020B0503020204020204" pitchFamily="34" charset="-122"/>
                          <a:ea typeface="微软雅黑" panose="020B0503020204020204" pitchFamily="34" charset="-122"/>
                          <a:cs typeface="+mn-cs"/>
                        </a:rPr>
                        <a:t>大文本数据</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latinLnBrk="1"/>
                      <a:r>
                        <a:rPr lang="zh-CN" altLang="en-US" sz="900" kern="1200" dirty="0">
                          <a:solidFill>
                            <a:schemeClr val="tx1"/>
                          </a:solidFill>
                          <a:latin typeface="微软雅黑" panose="020B0503020204020204" pitchFamily="34" charset="-122"/>
                          <a:ea typeface="微软雅黑" panose="020B0503020204020204" pitchFamily="34" charset="-122"/>
                          <a:cs typeface="+mn-cs"/>
                        </a:rPr>
                        <a:t>图像</a:t>
                      </a:r>
                      <a:r>
                        <a:rPr lang="en-US" altLang="zh-CN" sz="900" kern="1200" dirty="0">
                          <a:solidFill>
                            <a:schemeClr val="tx1"/>
                          </a:solidFill>
                          <a:latin typeface="微软雅黑" panose="020B0503020204020204" pitchFamily="34" charset="-122"/>
                          <a:ea typeface="微软雅黑" panose="020B0503020204020204" pitchFamily="34" charset="-122"/>
                          <a:cs typeface="+mn-cs"/>
                        </a:rPr>
                        <a:t>…</a:t>
                      </a:r>
                      <a:endParaRPr lang="ko-KR" altLang="en-US" sz="900" kern="1200" dirty="0">
                        <a:solidFill>
                          <a:schemeClr val="tx1"/>
                        </a:solidFill>
                        <a:latin typeface="微软雅黑" panose="020B0503020204020204" pitchFamily="34" charset="-122"/>
                        <a:cs typeface="+mn-cs"/>
                      </a:endParaRPr>
                    </a:p>
                  </a:txBody>
                  <a:tcPr marL="101600" marR="101600" marT="50800" marB="50800" anchor="ctr" anchorCtr="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9924"/>
                  </a:ext>
                </a:extLst>
              </a:tr>
            </a:tbl>
          </a:graphicData>
        </a:graphic>
      </p:graphicFrame>
      <p:grpSp>
        <p:nvGrpSpPr>
          <p:cNvPr id="16" name="组合 15">
            <a:extLst>
              <a:ext uri="{FF2B5EF4-FFF2-40B4-BE49-F238E27FC236}">
                <a16:creationId xmlns:a16="http://schemas.microsoft.com/office/drawing/2014/main" id="{6F7DB535-43AD-459A-AF40-FD71F331F2B6}"/>
              </a:ext>
            </a:extLst>
          </p:cNvPr>
          <p:cNvGrpSpPr/>
          <p:nvPr/>
        </p:nvGrpSpPr>
        <p:grpSpPr>
          <a:xfrm>
            <a:off x="3896371" y="3761283"/>
            <a:ext cx="2551782" cy="576064"/>
            <a:chOff x="3896371" y="3761283"/>
            <a:chExt cx="2551782" cy="576064"/>
          </a:xfrm>
        </p:grpSpPr>
        <p:sp>
          <p:nvSpPr>
            <p:cNvPr id="7" name="左大括号 6">
              <a:extLst>
                <a:ext uri="{FF2B5EF4-FFF2-40B4-BE49-F238E27FC236}">
                  <a16:creationId xmlns:a16="http://schemas.microsoft.com/office/drawing/2014/main" id="{E6130758-F5E8-4465-BA37-2490BD2E741C}"/>
                </a:ext>
              </a:extLst>
            </p:cNvPr>
            <p:cNvSpPr/>
            <p:nvPr/>
          </p:nvSpPr>
          <p:spPr>
            <a:xfrm rot="5400000">
              <a:off x="4884230" y="2773424"/>
              <a:ext cx="576064" cy="2551782"/>
            </a:xfrm>
            <a:prstGeom prst="leftBrace">
              <a:avLst>
                <a:gd name="adj1" fmla="val 48531"/>
                <a:gd name="adj2" fmla="val 49055"/>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A8DD4FD-11DD-4951-AF30-8E27ED431914}"/>
                </a:ext>
              </a:extLst>
            </p:cNvPr>
            <p:cNvSpPr/>
            <p:nvPr/>
          </p:nvSpPr>
          <p:spPr>
            <a:xfrm>
              <a:off x="4663866" y="4009628"/>
              <a:ext cx="1152128" cy="276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latin typeface="微软雅黑" panose="020B0503020204020204" pitchFamily="34" charset="-122"/>
                  <a:ea typeface="微软雅黑" panose="020B0503020204020204" pitchFamily="34" charset="-122"/>
                </a:rPr>
                <a:t>拆分</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in)">
                                      <p:cBhvr>
                                        <p:cTn id="15" dur="2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1000" fill="hold"/>
                                        <p:tgtEl>
                                          <p:spTgt spid="12"/>
                                        </p:tgtEl>
                                        <p:attrNameLst>
                                          <p:attrName>ppt_w</p:attrName>
                                        </p:attrNameLst>
                                      </p:cBhvr>
                                      <p:tavLst>
                                        <p:tav tm="0">
                                          <p:val>
                                            <p:fltVal val="0"/>
                                          </p:val>
                                        </p:tav>
                                        <p:tav tm="100000">
                                          <p:val>
                                            <p:strVal val="#ppt_w"/>
                                          </p:val>
                                        </p:tav>
                                      </p:tavLst>
                                    </p:anim>
                                    <p:anim calcmode="lin" valueType="num">
                                      <p:cBhvr>
                                        <p:cTn id="45" dur="1000" fill="hold"/>
                                        <p:tgtEl>
                                          <p:spTgt spid="12"/>
                                        </p:tgtEl>
                                        <p:attrNameLst>
                                          <p:attrName>ppt_h</p:attrName>
                                        </p:attrNameLst>
                                      </p:cBhvr>
                                      <p:tavLst>
                                        <p:tav tm="0">
                                          <p:val>
                                            <p:fltVal val="0"/>
                                          </p:val>
                                        </p:tav>
                                        <p:tav tm="100000">
                                          <p:val>
                                            <p:strVal val="#ppt_h"/>
                                          </p:val>
                                        </p:tav>
                                      </p:tavLst>
                                    </p:anim>
                                    <p:anim calcmode="lin" valueType="num">
                                      <p:cBhvr>
                                        <p:cTn id="46" dur="1000" fill="hold"/>
                                        <p:tgtEl>
                                          <p:spTgt spid="12"/>
                                        </p:tgtEl>
                                        <p:attrNameLst>
                                          <p:attrName>style.rotation</p:attrName>
                                        </p:attrNameLst>
                                      </p:cBhvr>
                                      <p:tavLst>
                                        <p:tav tm="0">
                                          <p:val>
                                            <p:fltVal val="90"/>
                                          </p:val>
                                        </p:tav>
                                        <p:tav tm="100000">
                                          <p:val>
                                            <p:fltVal val="0"/>
                                          </p:val>
                                        </p:tav>
                                      </p:tavLst>
                                    </p:anim>
                                    <p:animEffect transition="in" filter="fade">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000" fill="hold"/>
                                        <p:tgtEl>
                                          <p:spTgt spid="13"/>
                                        </p:tgtEl>
                                        <p:attrNameLst>
                                          <p:attrName>ppt_w</p:attrName>
                                        </p:attrNameLst>
                                      </p:cBhvr>
                                      <p:tavLst>
                                        <p:tav tm="0">
                                          <p:val>
                                            <p:fltVal val="0"/>
                                          </p:val>
                                        </p:tav>
                                        <p:tav tm="100000">
                                          <p:val>
                                            <p:strVal val="#ppt_w"/>
                                          </p:val>
                                        </p:tav>
                                      </p:tavLst>
                                    </p:anim>
                                    <p:anim calcmode="lin" valueType="num">
                                      <p:cBhvr>
                                        <p:cTn id="53" dur="1000" fill="hold"/>
                                        <p:tgtEl>
                                          <p:spTgt spid="13"/>
                                        </p:tgtEl>
                                        <p:attrNameLst>
                                          <p:attrName>ppt_h</p:attrName>
                                        </p:attrNameLst>
                                      </p:cBhvr>
                                      <p:tavLst>
                                        <p:tav tm="0">
                                          <p:val>
                                            <p:fltVal val="0"/>
                                          </p:val>
                                        </p:tav>
                                        <p:tav tm="100000">
                                          <p:val>
                                            <p:strVal val="#ppt_h"/>
                                          </p:val>
                                        </p:tav>
                                      </p:tavLst>
                                    </p:anim>
                                    <p:anim calcmode="lin" valueType="num">
                                      <p:cBhvr>
                                        <p:cTn id="54" dur="1000" fill="hold"/>
                                        <p:tgtEl>
                                          <p:spTgt spid="13"/>
                                        </p:tgtEl>
                                        <p:attrNameLst>
                                          <p:attrName>style.rotation</p:attrName>
                                        </p:attrNameLst>
                                      </p:cBhvr>
                                      <p:tavLst>
                                        <p:tav tm="0">
                                          <p:val>
                                            <p:fltVal val="90"/>
                                          </p:val>
                                        </p:tav>
                                        <p:tav tm="100000">
                                          <p:val>
                                            <p:fltVal val="0"/>
                                          </p:val>
                                        </p:tav>
                                      </p:tavLst>
                                    </p:anim>
                                    <p:animEffect transition="in" filter="fade">
                                      <p:cBhvr>
                                        <p:cTn id="55" dur="1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000"/>
                                        <p:tgtEl>
                                          <p:spTgt spid="11"/>
                                        </p:tgtEl>
                                      </p:cBhvr>
                                    </p:animEffect>
                                    <p:anim calcmode="lin" valueType="num">
                                      <p:cBhvr>
                                        <p:cTn id="61" dur="2000" fill="hold"/>
                                        <p:tgtEl>
                                          <p:spTgt spid="11"/>
                                        </p:tgtEl>
                                        <p:attrNameLst>
                                          <p:attrName>ppt_w</p:attrName>
                                        </p:attrNameLst>
                                      </p:cBhvr>
                                      <p:tavLst>
                                        <p:tav tm="0" fmla="#ppt_w*sin(2.5*pi*$)">
                                          <p:val>
                                            <p:fltVal val="0"/>
                                          </p:val>
                                        </p:tav>
                                        <p:tav tm="100000">
                                          <p:val>
                                            <p:fltVal val="1"/>
                                          </p:val>
                                        </p:tav>
                                      </p:tavLst>
                                    </p:anim>
                                    <p:anim calcmode="lin" valueType="num">
                                      <p:cBhvr>
                                        <p:cTn id="6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F63D4FE8-2EF6-4F4C-9FA1-FE0B10293B80}"/>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数据库重构造</a:t>
            </a:r>
          </a:p>
        </p:txBody>
      </p:sp>
      <p:sp>
        <p:nvSpPr>
          <p:cNvPr id="228355" name="Rectangle 3">
            <a:extLst>
              <a:ext uri="{FF2B5EF4-FFF2-40B4-BE49-F238E27FC236}">
                <a16:creationId xmlns:a16="http://schemas.microsoft.com/office/drawing/2014/main" id="{4FDDB8A7-216C-4D4B-917B-E9C83469EADB}"/>
              </a:ext>
            </a:extLst>
          </p:cNvPr>
          <p:cNvSpPr>
            <a:spLocks noGrp="1" noChangeArrowheads="1"/>
          </p:cNvSpPr>
          <p:nvPr>
            <p:ph sz="quarter" idx="10"/>
          </p:nvPr>
        </p:nvSpPr>
        <p:spPr>
          <a:xfrm>
            <a:off x="687388" y="769938"/>
            <a:ext cx="9001125" cy="290560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14227">
              <a:lnSpc>
                <a:spcPct val="150000"/>
              </a:lnSpc>
              <a:defRPr/>
            </a:pPr>
            <a:r>
              <a:rPr lang="zh-CN" altLang="en-US" dirty="0">
                <a:solidFill>
                  <a:schemeClr val="tx1"/>
                </a:solidFill>
              </a:rPr>
              <a:t>根据新环境调整数据库的模式和内模式</a:t>
            </a:r>
          </a:p>
          <a:p>
            <a:pPr marL="823728" lvl="1" indent="-315734" defTabSz="1014227">
              <a:lnSpc>
                <a:spcPct val="150000"/>
              </a:lnSpc>
              <a:defRPr/>
            </a:pPr>
            <a:r>
              <a:rPr lang="zh-CN" altLang="en-US" dirty="0">
                <a:solidFill>
                  <a:schemeClr val="tx1">
                    <a:lumMod val="50000"/>
                    <a:lumOff val="50000"/>
                  </a:schemeClr>
                </a:solidFill>
              </a:rPr>
              <a:t>增加新的数据项</a:t>
            </a:r>
          </a:p>
          <a:p>
            <a:pPr marL="823728" lvl="1" indent="-315734" defTabSz="1014227">
              <a:lnSpc>
                <a:spcPct val="150000"/>
              </a:lnSpc>
              <a:defRPr/>
            </a:pPr>
            <a:r>
              <a:rPr lang="zh-CN" altLang="en-US" dirty="0">
                <a:solidFill>
                  <a:schemeClr val="tx1">
                    <a:lumMod val="50000"/>
                    <a:lumOff val="50000"/>
                  </a:schemeClr>
                </a:solidFill>
              </a:rPr>
              <a:t>改变数据项的类型</a:t>
            </a:r>
          </a:p>
          <a:p>
            <a:pPr marL="823728" lvl="1" indent="-315734" defTabSz="1014227">
              <a:lnSpc>
                <a:spcPct val="150000"/>
              </a:lnSpc>
              <a:defRPr/>
            </a:pPr>
            <a:r>
              <a:rPr lang="zh-CN" altLang="en-US" dirty="0">
                <a:solidFill>
                  <a:schemeClr val="tx1">
                    <a:lumMod val="50000"/>
                    <a:lumOff val="50000"/>
                  </a:schemeClr>
                </a:solidFill>
              </a:rPr>
              <a:t>改变数据库的容量</a:t>
            </a:r>
          </a:p>
          <a:p>
            <a:pPr marL="823728" lvl="1" indent="-315734" defTabSz="1014227">
              <a:lnSpc>
                <a:spcPct val="150000"/>
              </a:lnSpc>
              <a:defRPr/>
            </a:pPr>
            <a:r>
              <a:rPr lang="zh-CN" altLang="en-US" dirty="0">
                <a:solidFill>
                  <a:schemeClr val="tx1">
                    <a:lumMod val="50000"/>
                    <a:lumOff val="50000"/>
                  </a:schemeClr>
                </a:solidFill>
              </a:rPr>
              <a:t>增加或删除索引</a:t>
            </a:r>
          </a:p>
          <a:p>
            <a:pPr marL="823728" lvl="1" indent="-315734" defTabSz="1014227">
              <a:lnSpc>
                <a:spcPct val="150000"/>
              </a:lnSpc>
              <a:defRPr/>
            </a:pPr>
            <a:r>
              <a:rPr lang="zh-CN" altLang="en-US" dirty="0">
                <a:solidFill>
                  <a:schemeClr val="tx1">
                    <a:lumMod val="50000"/>
                    <a:lumOff val="50000"/>
                  </a:schemeClr>
                </a:solidFill>
              </a:rPr>
              <a:t>修改完整性约束条件</a:t>
            </a:r>
          </a:p>
        </p:txBody>
      </p:sp>
      <p:pic>
        <p:nvPicPr>
          <p:cNvPr id="187396" name="图片 3">
            <a:extLst>
              <a:ext uri="{FF2B5EF4-FFF2-40B4-BE49-F238E27FC236}">
                <a16:creationId xmlns:a16="http://schemas.microsoft.com/office/drawing/2014/main" id="{C86EA2E8-758D-4231-AB57-542CB9EC0A1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1849438"/>
            <a:ext cx="551021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B399BA2-08A5-44D7-AD04-B468F8E4BC60}"/>
              </a:ext>
            </a:extLst>
          </p:cNvPr>
          <p:cNvSpPr/>
          <p:nvPr/>
        </p:nvSpPr>
        <p:spPr>
          <a:xfrm>
            <a:off x="6520160" y="2606749"/>
            <a:ext cx="845815" cy="276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latin typeface="微软雅黑" panose="020B0503020204020204" pitchFamily="34" charset="-122"/>
                <a:ea typeface="微软雅黑" panose="020B0503020204020204" pitchFamily="34" charset="-122"/>
              </a:rPr>
              <a:t>增加外键约束</a:t>
            </a: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446363-3E0E-4EF7-B32C-BC8C6C249BA4}"/>
              </a:ext>
            </a:extLst>
          </p:cNvPr>
          <p:cNvSpPr/>
          <p:nvPr/>
        </p:nvSpPr>
        <p:spPr>
          <a:xfrm>
            <a:off x="5367338" y="1562100"/>
            <a:ext cx="4176712" cy="3638550"/>
          </a:xfrm>
          <a:prstGeom prst="rect">
            <a:avLst/>
          </a:prstGeom>
        </p:spPr>
        <p:txBody>
          <a:bodyPr>
            <a:spAutoFit/>
          </a:bodyPr>
          <a:lstStyle/>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数据库设计概述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需求分析</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概念结构设计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逻辑结构设计</a:t>
            </a: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数据库的物理设计</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defRPr/>
            </a:pPr>
            <a:r>
              <a:rPr lang="en-US" altLang="zh-CN" sz="2000" b="1" dirty="0">
                <a:solidFill>
                  <a:srgbClr val="002060"/>
                </a:solidFill>
                <a:latin typeface="微软雅黑" panose="020B0503020204020204" pitchFamily="34" charset="-122"/>
                <a:ea typeface="微软雅黑" panose="020B0503020204020204" pitchFamily="34" charset="-122"/>
              </a:rPr>
              <a:t>06</a:t>
            </a: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数据库实施和维护</a:t>
            </a:r>
          </a:p>
          <a:p>
            <a:pPr eaLnBrk="1" hangingPunct="1">
              <a:lnSpc>
                <a:spcPct val="150000"/>
              </a:lnSpc>
              <a:spcBef>
                <a:spcPct val="20000"/>
              </a:spcBef>
              <a:buClr>
                <a:schemeClr val="bg1"/>
              </a:buClr>
              <a:buSzPct val="112000"/>
              <a:defRPr/>
            </a:pP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847297DA-538F-4CE7-802F-77D5180CF72F}"/>
              </a:ext>
            </a:extLst>
          </p:cNvPr>
          <p:cNvCxnSpPr>
            <a:cxnSpLocks/>
          </p:cNvCxnSpPr>
          <p:nvPr/>
        </p:nvCxnSpPr>
        <p:spPr>
          <a:xfrm>
            <a:off x="5472113" y="2562225"/>
            <a:ext cx="3127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3DCA2C7-CFC6-46CE-AB46-079FFC2A0881}"/>
              </a:ext>
            </a:extLst>
          </p:cNvPr>
          <p:cNvSpPr>
            <a:spLocks noGrp="1" noChangeArrowheads="1"/>
          </p:cNvSpPr>
          <p:nvPr>
            <p:ph type="title"/>
          </p:nvPr>
        </p:nvSpPr>
        <p:spPr bwMode="auto">
          <a:xfrm>
            <a:off x="719138" y="106363"/>
            <a:ext cx="8969375" cy="519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0" compatLnSpc="1">
            <a:prstTxWarp prst="textNoShape">
              <a:avLst/>
            </a:prstTxWarp>
          </a:bodyPr>
          <a:lstStyle/>
          <a:p>
            <a:pPr eaLnBrk="1" hangingPunct="1"/>
            <a:r>
              <a:t>需求分析的任务</a:t>
            </a:r>
          </a:p>
        </p:txBody>
      </p:sp>
      <p:sp>
        <p:nvSpPr>
          <p:cNvPr id="430083" name="Rectangle 3">
            <a:extLst>
              <a:ext uri="{FF2B5EF4-FFF2-40B4-BE49-F238E27FC236}">
                <a16:creationId xmlns:a16="http://schemas.microsoft.com/office/drawing/2014/main" id="{AC976A81-5BFC-4347-9DEE-2B53C8A64D73}"/>
              </a:ext>
            </a:extLst>
          </p:cNvPr>
          <p:cNvSpPr>
            <a:spLocks noGrp="1" noChangeArrowheads="1"/>
          </p:cNvSpPr>
          <p:nvPr>
            <p:ph sz="quarter" idx="10"/>
          </p:nvPr>
        </p:nvSpPr>
        <p:spPr>
          <a:xfrm>
            <a:off x="711666" y="801173"/>
            <a:ext cx="8785099" cy="141904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6" indent="-380996" defTabSz="1014227" eaLnBrk="1" hangingPunct="1">
              <a:lnSpc>
                <a:spcPct val="130000"/>
              </a:lnSpc>
              <a:defRPr/>
            </a:pPr>
            <a:r>
              <a:rPr lang="zh-CN" altLang="en-US" sz="2000" dirty="0">
                <a:solidFill>
                  <a:schemeClr val="tx1"/>
                </a:solidFill>
              </a:rPr>
              <a:t>详细调查用户组织机构：组织、部门、企业等</a:t>
            </a:r>
            <a:endParaRPr lang="en-US" altLang="zh-CN" sz="2000" dirty="0">
              <a:solidFill>
                <a:schemeClr val="tx1"/>
              </a:solidFill>
            </a:endParaRPr>
          </a:p>
          <a:p>
            <a:pPr marL="380996" indent="-380996" defTabSz="1014227" eaLnBrk="1" hangingPunct="1">
              <a:lnSpc>
                <a:spcPct val="130000"/>
              </a:lnSpc>
              <a:defRPr/>
            </a:pPr>
            <a:r>
              <a:rPr lang="zh-CN" altLang="en-US" sz="2000" dirty="0">
                <a:solidFill>
                  <a:schemeClr val="tx1"/>
                </a:solidFill>
              </a:rPr>
              <a:t>充分了解用户工作概况，明确用户的各种需求</a:t>
            </a:r>
          </a:p>
          <a:p>
            <a:pPr marL="380996" indent="-380996" defTabSz="1014227" eaLnBrk="1" hangingPunct="1">
              <a:lnSpc>
                <a:spcPct val="130000"/>
              </a:lnSpc>
              <a:defRPr/>
            </a:pPr>
            <a:r>
              <a:rPr lang="zh-CN" altLang="en-US" sz="2000" dirty="0">
                <a:solidFill>
                  <a:schemeClr val="tx1"/>
                </a:solidFill>
              </a:rPr>
              <a:t>系统扩充和改变需求</a:t>
            </a:r>
            <a:endParaRPr lang="en-US" altLang="zh-CN" sz="2000" dirty="0">
              <a:solidFill>
                <a:schemeClr val="tx1"/>
              </a:solidFill>
            </a:endParaRPr>
          </a:p>
        </p:txBody>
      </p:sp>
      <p:cxnSp>
        <p:nvCxnSpPr>
          <p:cNvPr id="92" name="连接符: 肘形 91">
            <a:extLst>
              <a:ext uri="{FF2B5EF4-FFF2-40B4-BE49-F238E27FC236}">
                <a16:creationId xmlns:a16="http://schemas.microsoft.com/office/drawing/2014/main" id="{7CDCC984-87E4-4A2B-A36B-C9D33F3B8360}"/>
              </a:ext>
            </a:extLst>
          </p:cNvPr>
          <p:cNvCxnSpPr>
            <a:cxnSpLocks/>
            <a:stCxn id="96" idx="0"/>
          </p:cNvCxnSpPr>
          <p:nvPr/>
        </p:nvCxnSpPr>
        <p:spPr>
          <a:xfrm rot="5400000" flipH="1" flipV="1">
            <a:off x="3644156" y="972637"/>
            <a:ext cx="88625" cy="3030717"/>
          </a:xfrm>
          <a:prstGeom prst="bentConnector2">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C28A7569-B34E-48DB-A212-FB218F18216D}"/>
              </a:ext>
            </a:extLst>
          </p:cNvPr>
          <p:cNvCxnSpPr>
            <a:cxnSpLocks/>
            <a:stCxn id="116" idx="0"/>
            <a:endCxn id="106" idx="0"/>
          </p:cNvCxnSpPr>
          <p:nvPr/>
        </p:nvCxnSpPr>
        <p:spPr>
          <a:xfrm rot="16200000" flipV="1">
            <a:off x="6644893" y="1063044"/>
            <a:ext cx="12700" cy="2938525"/>
          </a:xfrm>
          <a:prstGeom prst="bentConnector3">
            <a:avLst>
              <a:gd name="adj1" fmla="val 747244"/>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94" name="矩形: 圆角 93">
            <a:extLst>
              <a:ext uri="{FF2B5EF4-FFF2-40B4-BE49-F238E27FC236}">
                <a16:creationId xmlns:a16="http://schemas.microsoft.com/office/drawing/2014/main" id="{9BA257CE-85DB-4879-9BF9-0FB074FE9A7D}"/>
              </a:ext>
            </a:extLst>
          </p:cNvPr>
          <p:cNvSpPr/>
          <p:nvPr/>
        </p:nvSpPr>
        <p:spPr>
          <a:xfrm>
            <a:off x="789206"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学生处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矩形: 圆角 94">
            <a:extLst>
              <a:ext uri="{FF2B5EF4-FFF2-40B4-BE49-F238E27FC236}">
                <a16:creationId xmlns:a16="http://schemas.microsoft.com/office/drawing/2014/main" id="{33F47AC5-0945-4888-B686-775BD79B9D19}"/>
              </a:ext>
            </a:extLst>
          </p:cNvPr>
          <p:cNvSpPr/>
          <p:nvPr/>
        </p:nvSpPr>
        <p:spPr>
          <a:xfrm>
            <a:off x="1245169"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教务处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矩形: 圆角 95">
            <a:extLst>
              <a:ext uri="{FF2B5EF4-FFF2-40B4-BE49-F238E27FC236}">
                <a16:creationId xmlns:a16="http://schemas.microsoft.com/office/drawing/2014/main" id="{04BCE858-5C5C-41AF-A339-92A6857B86DE}"/>
              </a:ext>
            </a:extLst>
          </p:cNvPr>
          <p:cNvSpPr/>
          <p:nvPr/>
        </p:nvSpPr>
        <p:spPr>
          <a:xfrm>
            <a:off x="789206" y="2532307"/>
            <a:ext cx="2767807" cy="300330"/>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400" b="1" dirty="0">
                <a:solidFill>
                  <a:schemeClr val="bg1"/>
                </a:solidFill>
                <a:latin typeface="Arial" panose="020B0604020202020204" pitchFamily="34" charset="0"/>
                <a:ea typeface="等线" panose="02010600030101010101" pitchFamily="2" charset="-122"/>
              </a:rPr>
              <a:t>党政</a:t>
            </a:r>
            <a:r>
              <a:rPr lang="zh-CN" altLang="en-US" sz="1400" b="1">
                <a:solidFill>
                  <a:schemeClr val="bg1"/>
                </a:solidFill>
                <a:latin typeface="Arial" panose="020B0604020202020204" pitchFamily="34" charset="0"/>
                <a:ea typeface="等线" panose="02010600030101010101" pitchFamily="2" charset="-122"/>
              </a:rPr>
              <a:t>职能部门</a:t>
            </a:r>
            <a:endParaRPr lang="en-US" altLang="zh-CN" sz="1400" b="1" dirty="0">
              <a:solidFill>
                <a:schemeClr val="bg1"/>
              </a:solidFill>
              <a:latin typeface="Arial" panose="020B0604020202020204" pitchFamily="34" charset="0"/>
              <a:ea typeface="等线" panose="02010600030101010101" pitchFamily="2" charset="-122"/>
            </a:endParaRPr>
          </a:p>
        </p:txBody>
      </p:sp>
      <p:sp>
        <p:nvSpPr>
          <p:cNvPr id="97" name="矩形: 圆角 96">
            <a:extLst>
              <a:ext uri="{FF2B5EF4-FFF2-40B4-BE49-F238E27FC236}">
                <a16:creationId xmlns:a16="http://schemas.microsoft.com/office/drawing/2014/main" id="{9E4C8FC3-2658-4D41-8D68-3BCF5F4BE69A}"/>
              </a:ext>
            </a:extLst>
          </p:cNvPr>
          <p:cNvSpPr/>
          <p:nvPr/>
        </p:nvSpPr>
        <p:spPr>
          <a:xfrm>
            <a:off x="1701132"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人事处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8" name="矩形: 圆角 97">
            <a:extLst>
              <a:ext uri="{FF2B5EF4-FFF2-40B4-BE49-F238E27FC236}">
                <a16:creationId xmlns:a16="http://schemas.microsoft.com/office/drawing/2014/main" id="{B92DE81A-FEE4-4CE3-BE10-D73883149C76}"/>
              </a:ext>
            </a:extLst>
          </p:cNvPr>
          <p:cNvSpPr/>
          <p:nvPr/>
        </p:nvSpPr>
        <p:spPr>
          <a:xfrm>
            <a:off x="2157095"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后勤处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9DCE280-EDA6-4AED-BD6D-684BF71A0A39}"/>
              </a:ext>
            </a:extLst>
          </p:cNvPr>
          <p:cNvSpPr/>
          <p:nvPr/>
        </p:nvSpPr>
        <p:spPr>
          <a:xfrm>
            <a:off x="3069023"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财务处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0" name="连接符: 肘形 99">
            <a:extLst>
              <a:ext uri="{FF2B5EF4-FFF2-40B4-BE49-F238E27FC236}">
                <a16:creationId xmlns:a16="http://schemas.microsoft.com/office/drawing/2014/main" id="{EEDF6529-5E98-4586-A6A6-F2FB1F9D006C}"/>
              </a:ext>
            </a:extLst>
          </p:cNvPr>
          <p:cNvCxnSpPr>
            <a:cxnSpLocks/>
            <a:stCxn id="94" idx="0"/>
            <a:endCxn id="96" idx="2"/>
          </p:cNvCxnSpPr>
          <p:nvPr/>
        </p:nvCxnSpPr>
        <p:spPr>
          <a:xfrm rot="5400000" flipH="1" flipV="1">
            <a:off x="1402634" y="2399210"/>
            <a:ext cx="337049" cy="1203904"/>
          </a:xfrm>
          <a:prstGeom prst="bentConnector3">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连接符: 肘形 100">
            <a:extLst>
              <a:ext uri="{FF2B5EF4-FFF2-40B4-BE49-F238E27FC236}">
                <a16:creationId xmlns:a16="http://schemas.microsoft.com/office/drawing/2014/main" id="{E603C89D-FB25-49F7-BB01-BAFA5DB80C81}"/>
              </a:ext>
            </a:extLst>
          </p:cNvPr>
          <p:cNvCxnSpPr>
            <a:cxnSpLocks/>
            <a:endCxn id="96" idx="2"/>
          </p:cNvCxnSpPr>
          <p:nvPr/>
        </p:nvCxnSpPr>
        <p:spPr>
          <a:xfrm rot="10800000">
            <a:off x="2173111" y="2832638"/>
            <a:ext cx="1065683" cy="168525"/>
          </a:xfrm>
          <a:prstGeom prst="bentConnector2">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024649C-06B5-439D-9995-DD94BD26E58B}"/>
              </a:ext>
            </a:extLst>
          </p:cNvPr>
          <p:cNvCxnSpPr>
            <a:cxnSpLocks/>
          </p:cNvCxnSpPr>
          <p:nvPr/>
        </p:nvCxnSpPr>
        <p:spPr>
          <a:xfrm flipV="1">
            <a:off x="2325867" y="300116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D27F323-99CB-4693-B544-972776D5ABB8}"/>
              </a:ext>
            </a:extLst>
          </p:cNvPr>
          <p:cNvCxnSpPr>
            <a:cxnSpLocks/>
          </p:cNvCxnSpPr>
          <p:nvPr/>
        </p:nvCxnSpPr>
        <p:spPr>
          <a:xfrm flipV="1">
            <a:off x="3238794" y="301032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ABA6735C-5E23-48C7-B1E6-6773A886C73E}"/>
              </a:ext>
            </a:extLst>
          </p:cNvPr>
          <p:cNvSpPr/>
          <p:nvPr/>
        </p:nvSpPr>
        <p:spPr>
          <a:xfrm>
            <a:off x="3791726"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生物学院</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5" name="矩形: 圆角 104">
            <a:extLst>
              <a:ext uri="{FF2B5EF4-FFF2-40B4-BE49-F238E27FC236}">
                <a16:creationId xmlns:a16="http://schemas.microsoft.com/office/drawing/2014/main" id="{C4D2F449-583D-4DD7-899F-E73AA194E84D}"/>
              </a:ext>
            </a:extLst>
          </p:cNvPr>
          <p:cNvSpPr/>
          <p:nvPr/>
        </p:nvSpPr>
        <p:spPr>
          <a:xfrm>
            <a:off x="4361680"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软件学院</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6" name="矩形: 圆角 105">
            <a:extLst>
              <a:ext uri="{FF2B5EF4-FFF2-40B4-BE49-F238E27FC236}">
                <a16:creationId xmlns:a16="http://schemas.microsoft.com/office/drawing/2014/main" id="{A585089B-3CBD-4542-B8CB-40226220A863}"/>
              </a:ext>
            </a:extLst>
          </p:cNvPr>
          <p:cNvSpPr/>
          <p:nvPr/>
        </p:nvSpPr>
        <p:spPr>
          <a:xfrm>
            <a:off x="3791726" y="2532307"/>
            <a:ext cx="2767807" cy="300330"/>
          </a:xfrm>
          <a:prstGeom prst="round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400" b="1">
                <a:solidFill>
                  <a:schemeClr val="bg1"/>
                </a:solidFill>
                <a:latin typeface="Arial" panose="020B0604020202020204" pitchFamily="34" charset="0"/>
                <a:ea typeface="等线" panose="02010600030101010101" pitchFamily="2" charset="-122"/>
              </a:rPr>
              <a:t>院系</a:t>
            </a:r>
            <a:endParaRPr lang="en-US" altLang="zh-CN" sz="1400" b="1" dirty="0">
              <a:solidFill>
                <a:schemeClr val="bg1"/>
              </a:solidFill>
              <a:latin typeface="Arial" panose="020B0604020202020204" pitchFamily="34" charset="0"/>
              <a:ea typeface="等线" panose="02010600030101010101" pitchFamily="2" charset="-122"/>
            </a:endParaRPr>
          </a:p>
        </p:txBody>
      </p:sp>
      <p:sp>
        <p:nvSpPr>
          <p:cNvPr id="107" name="矩形: 圆角 106">
            <a:extLst>
              <a:ext uri="{FF2B5EF4-FFF2-40B4-BE49-F238E27FC236}">
                <a16:creationId xmlns:a16="http://schemas.microsoft.com/office/drawing/2014/main" id="{61EDF087-2840-4017-9EF1-82C66D9F8018}"/>
              </a:ext>
            </a:extLst>
          </p:cNvPr>
          <p:cNvSpPr/>
          <p:nvPr/>
        </p:nvSpPr>
        <p:spPr>
          <a:xfrm>
            <a:off x="4931635"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建筑学院</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8" name="矩形: 圆角 107">
            <a:extLst>
              <a:ext uri="{FF2B5EF4-FFF2-40B4-BE49-F238E27FC236}">
                <a16:creationId xmlns:a16="http://schemas.microsoft.com/office/drawing/2014/main" id="{2F0C6944-1219-4007-8BA9-523B168C04C9}"/>
              </a:ext>
            </a:extLst>
          </p:cNvPr>
          <p:cNvSpPr/>
          <p:nvPr/>
        </p:nvSpPr>
        <p:spPr>
          <a:xfrm>
            <a:off x="5501589"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9" name="矩形: 圆角 108">
            <a:extLst>
              <a:ext uri="{FF2B5EF4-FFF2-40B4-BE49-F238E27FC236}">
                <a16:creationId xmlns:a16="http://schemas.microsoft.com/office/drawing/2014/main" id="{9FAEF886-90A7-48CA-9858-4AD80CA0F161}"/>
              </a:ext>
            </a:extLst>
          </p:cNvPr>
          <p:cNvSpPr/>
          <p:nvPr/>
        </p:nvSpPr>
        <p:spPr>
          <a:xfrm>
            <a:off x="6071543"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材料学院</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0" name="连接符: 肘形 109">
            <a:extLst>
              <a:ext uri="{FF2B5EF4-FFF2-40B4-BE49-F238E27FC236}">
                <a16:creationId xmlns:a16="http://schemas.microsoft.com/office/drawing/2014/main" id="{6370529B-57A7-4D5C-9861-42A96CA0E9F6}"/>
              </a:ext>
            </a:extLst>
          </p:cNvPr>
          <p:cNvCxnSpPr>
            <a:stCxn id="104" idx="0"/>
            <a:endCxn id="106" idx="2"/>
          </p:cNvCxnSpPr>
          <p:nvPr/>
        </p:nvCxnSpPr>
        <p:spPr>
          <a:xfrm rot="5400000" flipH="1" flipV="1">
            <a:off x="4405154" y="2399210"/>
            <a:ext cx="337049" cy="1203904"/>
          </a:xfrm>
          <a:prstGeom prst="bentConnector3">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连接符: 肘形 110">
            <a:extLst>
              <a:ext uri="{FF2B5EF4-FFF2-40B4-BE49-F238E27FC236}">
                <a16:creationId xmlns:a16="http://schemas.microsoft.com/office/drawing/2014/main" id="{3BAABC31-330B-444F-9D9D-3347450E98F7}"/>
              </a:ext>
            </a:extLst>
          </p:cNvPr>
          <p:cNvCxnSpPr>
            <a:stCxn id="109" idx="0"/>
            <a:endCxn id="106" idx="2"/>
          </p:cNvCxnSpPr>
          <p:nvPr/>
        </p:nvCxnSpPr>
        <p:spPr>
          <a:xfrm rot="16200000" flipV="1">
            <a:off x="5545063" y="2463205"/>
            <a:ext cx="337049" cy="1075913"/>
          </a:xfrm>
          <a:prstGeom prst="bentConnector3">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626A740-1E4D-452C-96D1-B78B8AFFE200}"/>
              </a:ext>
            </a:extLst>
          </p:cNvPr>
          <p:cNvCxnSpPr>
            <a:cxnSpLocks/>
          </p:cNvCxnSpPr>
          <p:nvPr/>
        </p:nvCxnSpPr>
        <p:spPr>
          <a:xfrm flipV="1">
            <a:off x="5175630" y="300116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D6782CE2-C1F4-4C1D-A7BF-FC8961783541}"/>
              </a:ext>
            </a:extLst>
          </p:cNvPr>
          <p:cNvCxnSpPr>
            <a:cxnSpLocks/>
          </p:cNvCxnSpPr>
          <p:nvPr/>
        </p:nvCxnSpPr>
        <p:spPr>
          <a:xfrm flipV="1">
            <a:off x="5745584" y="300116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4" name="矩形: 圆角 113">
            <a:extLst>
              <a:ext uri="{FF2B5EF4-FFF2-40B4-BE49-F238E27FC236}">
                <a16:creationId xmlns:a16="http://schemas.microsoft.com/office/drawing/2014/main" id="{9EE9CAAC-A753-46A9-80AB-B4107DC8860A}"/>
              </a:ext>
            </a:extLst>
          </p:cNvPr>
          <p:cNvSpPr/>
          <p:nvPr/>
        </p:nvSpPr>
        <p:spPr>
          <a:xfrm>
            <a:off x="6794246"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网络中心</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5" name="矩形: 圆角 114">
            <a:extLst>
              <a:ext uri="{FF2B5EF4-FFF2-40B4-BE49-F238E27FC236}">
                <a16:creationId xmlns:a16="http://schemas.microsoft.com/office/drawing/2014/main" id="{D3635ABC-F3A7-4E1C-AD79-A4CA709A7A91}"/>
              </a:ext>
            </a:extLst>
          </p:cNvPr>
          <p:cNvSpPr/>
          <p:nvPr/>
        </p:nvSpPr>
        <p:spPr>
          <a:xfrm>
            <a:off x="7364200"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出  </a:t>
            </a:r>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版 社</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6" name="矩形: 圆角 115">
            <a:extLst>
              <a:ext uri="{FF2B5EF4-FFF2-40B4-BE49-F238E27FC236}">
                <a16:creationId xmlns:a16="http://schemas.microsoft.com/office/drawing/2014/main" id="{0A838EBF-DCCC-4052-B1E3-2BB74CC36930}"/>
              </a:ext>
            </a:extLst>
          </p:cNvPr>
          <p:cNvSpPr/>
          <p:nvPr/>
        </p:nvSpPr>
        <p:spPr>
          <a:xfrm>
            <a:off x="6794247" y="2532307"/>
            <a:ext cx="2639816" cy="300330"/>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1400" b="1">
                <a:solidFill>
                  <a:schemeClr val="bg1"/>
                </a:solidFill>
                <a:latin typeface="Arial" panose="020B0604020202020204" pitchFamily="34" charset="0"/>
                <a:ea typeface="等线" panose="02010600030101010101" pitchFamily="2" charset="-122"/>
              </a:rPr>
              <a:t>直属单位</a:t>
            </a:r>
            <a:endParaRPr lang="en-US" altLang="zh-CN" sz="1400" b="1" dirty="0">
              <a:solidFill>
                <a:schemeClr val="bg1"/>
              </a:solidFill>
              <a:latin typeface="Arial" panose="020B0604020202020204" pitchFamily="34" charset="0"/>
              <a:ea typeface="等线" panose="02010600030101010101" pitchFamily="2" charset="-122"/>
            </a:endParaRPr>
          </a:p>
        </p:txBody>
      </p:sp>
      <p:sp>
        <p:nvSpPr>
          <p:cNvPr id="117" name="矩形: 圆角 116">
            <a:extLst>
              <a:ext uri="{FF2B5EF4-FFF2-40B4-BE49-F238E27FC236}">
                <a16:creationId xmlns:a16="http://schemas.microsoft.com/office/drawing/2014/main" id="{6A77A428-38D4-4385-83F6-D819F95E7632}"/>
              </a:ext>
            </a:extLst>
          </p:cNvPr>
          <p:cNvSpPr/>
          <p:nvPr/>
        </p:nvSpPr>
        <p:spPr>
          <a:xfrm>
            <a:off x="7934155"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  </a:t>
            </a:r>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书 馆</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8" name="矩形: 圆角 117">
            <a:extLst>
              <a:ext uri="{FF2B5EF4-FFF2-40B4-BE49-F238E27FC236}">
                <a16:creationId xmlns:a16="http://schemas.microsoft.com/office/drawing/2014/main" id="{B5435787-AFCC-4DB5-91C6-9B8B25CB58E8}"/>
              </a:ext>
            </a:extLst>
          </p:cNvPr>
          <p:cNvSpPr/>
          <p:nvPr/>
        </p:nvSpPr>
        <p:spPr>
          <a:xfrm>
            <a:off x="8504109"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矩形: 圆角 118">
            <a:extLst>
              <a:ext uri="{FF2B5EF4-FFF2-40B4-BE49-F238E27FC236}">
                <a16:creationId xmlns:a16="http://schemas.microsoft.com/office/drawing/2014/main" id="{E5D0CD71-9629-4221-80C9-DB1D6F0EC6B3}"/>
              </a:ext>
            </a:extLst>
          </p:cNvPr>
          <p:cNvSpPr/>
          <p:nvPr/>
        </p:nvSpPr>
        <p:spPr>
          <a:xfrm>
            <a:off x="9074063"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招标中心</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20" name="连接符: 肘形 119">
            <a:extLst>
              <a:ext uri="{FF2B5EF4-FFF2-40B4-BE49-F238E27FC236}">
                <a16:creationId xmlns:a16="http://schemas.microsoft.com/office/drawing/2014/main" id="{C687121B-6CF6-463F-A9D7-6BC5ECA67D82}"/>
              </a:ext>
            </a:extLst>
          </p:cNvPr>
          <p:cNvCxnSpPr>
            <a:cxnSpLocks/>
            <a:stCxn id="114" idx="0"/>
            <a:endCxn id="116" idx="2"/>
          </p:cNvCxnSpPr>
          <p:nvPr/>
        </p:nvCxnSpPr>
        <p:spPr>
          <a:xfrm rot="5400000" flipH="1" flipV="1">
            <a:off x="7375676" y="2431208"/>
            <a:ext cx="337049" cy="1139909"/>
          </a:xfrm>
          <a:prstGeom prst="bentConnector3">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连接符: 肘形 120">
            <a:extLst>
              <a:ext uri="{FF2B5EF4-FFF2-40B4-BE49-F238E27FC236}">
                <a16:creationId xmlns:a16="http://schemas.microsoft.com/office/drawing/2014/main" id="{4DCF5E00-2E8C-4017-B7D1-AF114A2A64A1}"/>
              </a:ext>
            </a:extLst>
          </p:cNvPr>
          <p:cNvCxnSpPr>
            <a:cxnSpLocks/>
            <a:stCxn id="119" idx="0"/>
            <a:endCxn id="116" idx="2"/>
          </p:cNvCxnSpPr>
          <p:nvPr/>
        </p:nvCxnSpPr>
        <p:spPr>
          <a:xfrm rot="16200000" flipV="1">
            <a:off x="8515585" y="2431208"/>
            <a:ext cx="337049" cy="1139908"/>
          </a:xfrm>
          <a:prstGeom prst="bentConnector3">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9BC94D8E-B1A6-4F3F-82C2-023C0C99095A}"/>
              </a:ext>
            </a:extLst>
          </p:cNvPr>
          <p:cNvCxnSpPr>
            <a:cxnSpLocks/>
          </p:cNvCxnSpPr>
          <p:nvPr/>
        </p:nvCxnSpPr>
        <p:spPr>
          <a:xfrm flipV="1">
            <a:off x="8121002" y="300116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6988912-5CF1-44A3-AEBC-376667FBCB45}"/>
              </a:ext>
            </a:extLst>
          </p:cNvPr>
          <p:cNvCxnSpPr>
            <a:cxnSpLocks/>
          </p:cNvCxnSpPr>
          <p:nvPr/>
        </p:nvCxnSpPr>
        <p:spPr>
          <a:xfrm flipV="1">
            <a:off x="8748104" y="300116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4" name="矩形: 圆角 123">
            <a:extLst>
              <a:ext uri="{FF2B5EF4-FFF2-40B4-BE49-F238E27FC236}">
                <a16:creationId xmlns:a16="http://schemas.microsoft.com/office/drawing/2014/main" id="{F3EE223D-8485-4C90-B188-285B6BCA0F0D}"/>
              </a:ext>
            </a:extLst>
          </p:cNvPr>
          <p:cNvSpPr/>
          <p:nvPr/>
        </p:nvSpPr>
        <p:spPr>
          <a:xfrm>
            <a:off x="2613058" y="3169686"/>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5" name="矩形: 圆角 124">
            <a:extLst>
              <a:ext uri="{FF2B5EF4-FFF2-40B4-BE49-F238E27FC236}">
                <a16:creationId xmlns:a16="http://schemas.microsoft.com/office/drawing/2014/main" id="{CD8F6791-A84B-40B7-8878-8946231B99D5}"/>
              </a:ext>
            </a:extLst>
          </p:cNvPr>
          <p:cNvSpPr/>
          <p:nvPr/>
        </p:nvSpPr>
        <p:spPr>
          <a:xfrm>
            <a:off x="734880"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奖贷科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6" name="矩形: 圆角 125">
            <a:extLst>
              <a:ext uri="{FF2B5EF4-FFF2-40B4-BE49-F238E27FC236}">
                <a16:creationId xmlns:a16="http://schemas.microsoft.com/office/drawing/2014/main" id="{95AF5FFA-34C8-4369-90B7-8C5711BD5382}"/>
              </a:ext>
            </a:extLst>
          </p:cNvPr>
          <p:cNvSpPr/>
          <p:nvPr/>
        </p:nvSpPr>
        <p:spPr>
          <a:xfrm>
            <a:off x="1190843"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宿管科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7" name="矩形: 圆角 126">
            <a:extLst>
              <a:ext uri="{FF2B5EF4-FFF2-40B4-BE49-F238E27FC236}">
                <a16:creationId xmlns:a16="http://schemas.microsoft.com/office/drawing/2014/main" id="{2CDC2FEB-BF6B-4B51-88CA-F9C3B94695BE}"/>
              </a:ext>
            </a:extLst>
          </p:cNvPr>
          <p:cNvSpPr/>
          <p:nvPr/>
        </p:nvSpPr>
        <p:spPr>
          <a:xfrm>
            <a:off x="1646806"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思教科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8" name="矩形: 圆角 127">
            <a:extLst>
              <a:ext uri="{FF2B5EF4-FFF2-40B4-BE49-F238E27FC236}">
                <a16:creationId xmlns:a16="http://schemas.microsoft.com/office/drawing/2014/main" id="{CB8D7909-B634-48E7-AC3D-C38794FD39F2}"/>
              </a:ext>
            </a:extLst>
          </p:cNvPr>
          <p:cNvSpPr/>
          <p:nvPr/>
        </p:nvSpPr>
        <p:spPr>
          <a:xfrm>
            <a:off x="2102769"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资助科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9" name="矩形: 圆角 128">
            <a:extLst>
              <a:ext uri="{FF2B5EF4-FFF2-40B4-BE49-F238E27FC236}">
                <a16:creationId xmlns:a16="http://schemas.microsoft.com/office/drawing/2014/main" id="{89F80417-66A4-4876-8770-7BEA74F82CEF}"/>
              </a:ext>
            </a:extLst>
          </p:cNvPr>
          <p:cNvSpPr/>
          <p:nvPr/>
        </p:nvSpPr>
        <p:spPr>
          <a:xfrm>
            <a:off x="3014697"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档案科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0" name="矩形: 圆角 129">
            <a:extLst>
              <a:ext uri="{FF2B5EF4-FFF2-40B4-BE49-F238E27FC236}">
                <a16:creationId xmlns:a16="http://schemas.microsoft.com/office/drawing/2014/main" id="{2C13001A-C19B-431E-9664-D9FF485E1FCB}"/>
              </a:ext>
            </a:extLst>
          </p:cNvPr>
          <p:cNvSpPr/>
          <p:nvPr/>
        </p:nvSpPr>
        <p:spPr>
          <a:xfrm>
            <a:off x="2558732" y="4577574"/>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cxnSp>
        <p:nvCxnSpPr>
          <p:cNvPr id="131" name="直接连接符 130">
            <a:extLst>
              <a:ext uri="{FF2B5EF4-FFF2-40B4-BE49-F238E27FC236}">
                <a16:creationId xmlns:a16="http://schemas.microsoft.com/office/drawing/2014/main" id="{4B4B5C4C-4050-4A68-B102-5A72AB00D04D}"/>
              </a:ext>
            </a:extLst>
          </p:cNvPr>
          <p:cNvCxnSpPr>
            <a:cxnSpLocks/>
          </p:cNvCxnSpPr>
          <p:nvPr/>
        </p:nvCxnSpPr>
        <p:spPr>
          <a:xfrm flipV="1">
            <a:off x="2789103" y="2992304"/>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DF73CC76-7E47-45DF-B933-CEB1082AFE34}"/>
              </a:ext>
            </a:extLst>
          </p:cNvPr>
          <p:cNvCxnSpPr>
            <a:cxnSpLocks/>
          </p:cNvCxnSpPr>
          <p:nvPr/>
        </p:nvCxnSpPr>
        <p:spPr>
          <a:xfrm flipV="1">
            <a:off x="1869327" y="2992304"/>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679A0A3-1506-4043-B89E-466854319D94}"/>
              </a:ext>
            </a:extLst>
          </p:cNvPr>
          <p:cNvCxnSpPr>
            <a:cxnSpLocks/>
          </p:cNvCxnSpPr>
          <p:nvPr/>
        </p:nvCxnSpPr>
        <p:spPr>
          <a:xfrm flipV="1">
            <a:off x="4533623" y="2992304"/>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653403DA-B572-451C-8319-E21194E44A90}"/>
              </a:ext>
            </a:extLst>
          </p:cNvPr>
          <p:cNvCxnSpPr>
            <a:cxnSpLocks/>
          </p:cNvCxnSpPr>
          <p:nvPr/>
        </p:nvCxnSpPr>
        <p:spPr>
          <a:xfrm flipV="1">
            <a:off x="926409"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1F7F8483-5B19-43FD-A93A-F2B371288CDB}"/>
              </a:ext>
            </a:extLst>
          </p:cNvPr>
          <p:cNvCxnSpPr>
            <a:cxnSpLocks/>
          </p:cNvCxnSpPr>
          <p:nvPr/>
        </p:nvCxnSpPr>
        <p:spPr>
          <a:xfrm flipV="1">
            <a:off x="1340779"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BF911DD1-FE0D-4C3B-B58C-92193FAB0E3F}"/>
              </a:ext>
            </a:extLst>
          </p:cNvPr>
          <p:cNvCxnSpPr>
            <a:cxnSpLocks/>
          </p:cNvCxnSpPr>
          <p:nvPr/>
        </p:nvCxnSpPr>
        <p:spPr>
          <a:xfrm flipV="1">
            <a:off x="1836671"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72E4517E-12FB-4A45-9473-90D9C82E9E72}"/>
              </a:ext>
            </a:extLst>
          </p:cNvPr>
          <p:cNvCxnSpPr>
            <a:cxnSpLocks/>
          </p:cNvCxnSpPr>
          <p:nvPr/>
        </p:nvCxnSpPr>
        <p:spPr>
          <a:xfrm flipV="1">
            <a:off x="2301375"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96C51F3F-6BDB-4438-9606-A5533FAF00B3}"/>
              </a:ext>
            </a:extLst>
          </p:cNvPr>
          <p:cNvCxnSpPr>
            <a:cxnSpLocks/>
          </p:cNvCxnSpPr>
          <p:nvPr/>
        </p:nvCxnSpPr>
        <p:spPr>
          <a:xfrm flipV="1">
            <a:off x="2733423"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DD7E1CDA-5036-40D0-8C51-1C25389BE74A}"/>
              </a:ext>
            </a:extLst>
          </p:cNvPr>
          <p:cNvCxnSpPr>
            <a:cxnSpLocks/>
          </p:cNvCxnSpPr>
          <p:nvPr/>
        </p:nvCxnSpPr>
        <p:spPr>
          <a:xfrm flipV="1">
            <a:off x="3237479"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573A8A6-2405-449D-B919-BA638E1B9B31}"/>
              </a:ext>
            </a:extLst>
          </p:cNvPr>
          <p:cNvCxnSpPr>
            <a:cxnSpLocks/>
          </p:cNvCxnSpPr>
          <p:nvPr/>
        </p:nvCxnSpPr>
        <p:spPr>
          <a:xfrm flipV="1">
            <a:off x="7541631" y="2992288"/>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31C8696D-E88B-4E9C-B36E-E66DEE94F15A}"/>
              </a:ext>
            </a:extLst>
          </p:cNvPr>
          <p:cNvCxnSpPr>
            <a:cxnSpLocks/>
          </p:cNvCxnSpPr>
          <p:nvPr/>
        </p:nvCxnSpPr>
        <p:spPr>
          <a:xfrm flipV="1">
            <a:off x="1409401" y="3005916"/>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42" name="矩形: 圆角 141">
            <a:extLst>
              <a:ext uri="{FF2B5EF4-FFF2-40B4-BE49-F238E27FC236}">
                <a16:creationId xmlns:a16="http://schemas.microsoft.com/office/drawing/2014/main" id="{6377C96E-21F6-415E-90C4-4D033409AC95}"/>
              </a:ext>
            </a:extLst>
          </p:cNvPr>
          <p:cNvSpPr/>
          <p:nvPr/>
        </p:nvSpPr>
        <p:spPr>
          <a:xfrm>
            <a:off x="3785113"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建筑系</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3" name="矩形: 圆角 142">
            <a:extLst>
              <a:ext uri="{FF2B5EF4-FFF2-40B4-BE49-F238E27FC236}">
                <a16:creationId xmlns:a16="http://schemas.microsoft.com/office/drawing/2014/main" id="{D169A992-5DB3-4905-8B9B-6AE358991B41}"/>
              </a:ext>
            </a:extLst>
          </p:cNvPr>
          <p:cNvSpPr/>
          <p:nvPr/>
        </p:nvSpPr>
        <p:spPr>
          <a:xfrm>
            <a:off x="4241076"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城市规划系</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4" name="矩形: 圆角 143">
            <a:extLst>
              <a:ext uri="{FF2B5EF4-FFF2-40B4-BE49-F238E27FC236}">
                <a16:creationId xmlns:a16="http://schemas.microsoft.com/office/drawing/2014/main" id="{ED996633-3DA5-4F42-827E-1E098DF0C936}"/>
              </a:ext>
            </a:extLst>
          </p:cNvPr>
          <p:cNvSpPr/>
          <p:nvPr/>
        </p:nvSpPr>
        <p:spPr>
          <a:xfrm>
            <a:off x="4697039"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风景</a:t>
            </a:r>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园林系</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5" name="矩形: 圆角 144">
            <a:extLst>
              <a:ext uri="{FF2B5EF4-FFF2-40B4-BE49-F238E27FC236}">
                <a16:creationId xmlns:a16="http://schemas.microsoft.com/office/drawing/2014/main" id="{29531764-C366-448D-911F-28D83254C7C2}"/>
              </a:ext>
            </a:extLst>
          </p:cNvPr>
          <p:cNvSpPr/>
          <p:nvPr/>
        </p:nvSpPr>
        <p:spPr>
          <a:xfrm>
            <a:off x="5153002"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建筑设计院</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6" name="矩形: 圆角 145">
            <a:extLst>
              <a:ext uri="{FF2B5EF4-FFF2-40B4-BE49-F238E27FC236}">
                <a16:creationId xmlns:a16="http://schemas.microsoft.com/office/drawing/2014/main" id="{036114D9-75B3-4275-B36E-7373AAAB970E}"/>
              </a:ext>
            </a:extLst>
          </p:cNvPr>
          <p:cNvSpPr/>
          <p:nvPr/>
        </p:nvSpPr>
        <p:spPr>
          <a:xfrm>
            <a:off x="6064930"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重点实验室</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7" name="矩形: 圆角 146">
            <a:extLst>
              <a:ext uri="{FF2B5EF4-FFF2-40B4-BE49-F238E27FC236}">
                <a16:creationId xmlns:a16="http://schemas.microsoft.com/office/drawing/2014/main" id="{899BA570-3F5C-4D5A-A0D6-344926D44F91}"/>
              </a:ext>
            </a:extLst>
          </p:cNvPr>
          <p:cNvSpPr/>
          <p:nvPr/>
        </p:nvSpPr>
        <p:spPr>
          <a:xfrm>
            <a:off x="5608965" y="4572745"/>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8" name="直接连接符 147">
            <a:extLst>
              <a:ext uri="{FF2B5EF4-FFF2-40B4-BE49-F238E27FC236}">
                <a16:creationId xmlns:a16="http://schemas.microsoft.com/office/drawing/2014/main" id="{249B467A-5132-43BE-9E22-5DFE82AC69C2}"/>
              </a:ext>
            </a:extLst>
          </p:cNvPr>
          <p:cNvCxnSpPr>
            <a:cxnSpLocks/>
          </p:cNvCxnSpPr>
          <p:nvPr/>
        </p:nvCxnSpPr>
        <p:spPr>
          <a:xfrm flipV="1">
            <a:off x="4009298" y="4411308"/>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C3EBC110-4F6D-45A2-9158-692024F4763F}"/>
              </a:ext>
            </a:extLst>
          </p:cNvPr>
          <p:cNvCxnSpPr>
            <a:cxnSpLocks/>
          </p:cNvCxnSpPr>
          <p:nvPr/>
        </p:nvCxnSpPr>
        <p:spPr>
          <a:xfrm flipV="1">
            <a:off x="4391012"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B1216C8-3627-4553-860C-DA081EFCB745}"/>
              </a:ext>
            </a:extLst>
          </p:cNvPr>
          <p:cNvCxnSpPr>
            <a:cxnSpLocks/>
          </p:cNvCxnSpPr>
          <p:nvPr/>
        </p:nvCxnSpPr>
        <p:spPr>
          <a:xfrm flipV="1">
            <a:off x="4886904"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B92A7495-DFE2-4FCB-AE99-10878C2EE310}"/>
              </a:ext>
            </a:extLst>
          </p:cNvPr>
          <p:cNvCxnSpPr>
            <a:cxnSpLocks/>
          </p:cNvCxnSpPr>
          <p:nvPr/>
        </p:nvCxnSpPr>
        <p:spPr>
          <a:xfrm flipV="1">
            <a:off x="5351608"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7215555A-0E23-41CE-8A24-E0AD9CC4D7DC}"/>
              </a:ext>
            </a:extLst>
          </p:cNvPr>
          <p:cNvCxnSpPr>
            <a:cxnSpLocks/>
          </p:cNvCxnSpPr>
          <p:nvPr/>
        </p:nvCxnSpPr>
        <p:spPr>
          <a:xfrm flipV="1">
            <a:off x="5783656"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61909361-316F-4125-B930-74CF1D1635F8}"/>
              </a:ext>
            </a:extLst>
          </p:cNvPr>
          <p:cNvCxnSpPr>
            <a:cxnSpLocks/>
          </p:cNvCxnSpPr>
          <p:nvPr/>
        </p:nvCxnSpPr>
        <p:spPr>
          <a:xfrm flipV="1">
            <a:off x="6287712" y="4416137"/>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9B1EAF8-CDD8-42D5-AC20-B45A0AA4FBD4}"/>
              </a:ext>
            </a:extLst>
          </p:cNvPr>
          <p:cNvCxnSpPr>
            <a:cxnSpLocks/>
          </p:cNvCxnSpPr>
          <p:nvPr/>
        </p:nvCxnSpPr>
        <p:spPr>
          <a:xfrm>
            <a:off x="3999204" y="4411308"/>
            <a:ext cx="2288508" cy="0"/>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082136D-A77A-42C0-9A43-9829CF72021A}"/>
              </a:ext>
            </a:extLst>
          </p:cNvPr>
          <p:cNvCxnSpPr>
            <a:cxnSpLocks/>
          </p:cNvCxnSpPr>
          <p:nvPr/>
        </p:nvCxnSpPr>
        <p:spPr>
          <a:xfrm>
            <a:off x="948971" y="4411308"/>
            <a:ext cx="2288508" cy="0"/>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BEABEB43-B01F-4C4E-9E92-8818CAE293FC}"/>
              </a:ext>
            </a:extLst>
          </p:cNvPr>
          <p:cNvCxnSpPr>
            <a:cxnSpLocks/>
          </p:cNvCxnSpPr>
          <p:nvPr/>
        </p:nvCxnSpPr>
        <p:spPr>
          <a:xfrm flipV="1">
            <a:off x="933223" y="4263956"/>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1583E97C-7F67-4A9D-B42B-10BA2FB9B5C6}"/>
              </a:ext>
            </a:extLst>
          </p:cNvPr>
          <p:cNvCxnSpPr>
            <a:cxnSpLocks/>
          </p:cNvCxnSpPr>
          <p:nvPr/>
        </p:nvCxnSpPr>
        <p:spPr>
          <a:xfrm flipV="1">
            <a:off x="5111635" y="4255792"/>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58" name="矩形: 圆角 157">
            <a:extLst>
              <a:ext uri="{FF2B5EF4-FFF2-40B4-BE49-F238E27FC236}">
                <a16:creationId xmlns:a16="http://schemas.microsoft.com/office/drawing/2014/main" id="{ED05DE9D-7AFC-4C04-B237-3816EEAE9ACC}"/>
              </a:ext>
            </a:extLst>
          </p:cNvPr>
          <p:cNvSpPr/>
          <p:nvPr/>
        </p:nvSpPr>
        <p:spPr>
          <a:xfrm>
            <a:off x="6776220"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货物</a:t>
            </a:r>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rPr>
              <a:t>采购科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9" name="矩形: 圆角 158">
            <a:extLst>
              <a:ext uri="{FF2B5EF4-FFF2-40B4-BE49-F238E27FC236}">
                <a16:creationId xmlns:a16="http://schemas.microsoft.com/office/drawing/2014/main" id="{374E5F56-ADCF-4B02-A042-84906E347BDA}"/>
              </a:ext>
            </a:extLst>
          </p:cNvPr>
          <p:cNvSpPr/>
          <p:nvPr/>
        </p:nvSpPr>
        <p:spPr>
          <a:xfrm>
            <a:off x="7232183"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零星采购科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0" name="矩形: 圆角 159">
            <a:extLst>
              <a:ext uri="{FF2B5EF4-FFF2-40B4-BE49-F238E27FC236}">
                <a16:creationId xmlns:a16="http://schemas.microsoft.com/office/drawing/2014/main" id="{3B950A45-AE86-4840-BE88-1B12D49C458C}"/>
              </a:ext>
            </a:extLst>
          </p:cNvPr>
          <p:cNvSpPr/>
          <p:nvPr/>
        </p:nvSpPr>
        <p:spPr>
          <a:xfrm>
            <a:off x="7688146"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1" name="矩形: 圆角 160">
            <a:extLst>
              <a:ext uri="{FF2B5EF4-FFF2-40B4-BE49-F238E27FC236}">
                <a16:creationId xmlns:a16="http://schemas.microsoft.com/office/drawing/2014/main" id="{2267BD8F-1169-46C1-9E0A-499FB56D96BB}"/>
              </a:ext>
            </a:extLst>
          </p:cNvPr>
          <p:cNvSpPr/>
          <p:nvPr/>
        </p:nvSpPr>
        <p:spPr>
          <a:xfrm>
            <a:off x="8144109"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62" name="矩形: 圆角 161">
            <a:extLst>
              <a:ext uri="{FF2B5EF4-FFF2-40B4-BE49-F238E27FC236}">
                <a16:creationId xmlns:a16="http://schemas.microsoft.com/office/drawing/2014/main" id="{190BA410-DE7B-4BDB-9525-93AAA974C760}"/>
              </a:ext>
            </a:extLst>
          </p:cNvPr>
          <p:cNvSpPr/>
          <p:nvPr/>
        </p:nvSpPr>
        <p:spPr>
          <a:xfrm>
            <a:off x="9056037"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工程采购科</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BC98985C-9FCB-43B2-9E0F-2B69EAF9B5B2}"/>
              </a:ext>
            </a:extLst>
          </p:cNvPr>
          <p:cNvSpPr/>
          <p:nvPr/>
        </p:nvSpPr>
        <p:spPr>
          <a:xfrm>
            <a:off x="8600072" y="4569181"/>
            <a:ext cx="360000" cy="1080000"/>
          </a:xfrm>
          <a:prstGeom prst="round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05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4" name="直接连接符 163">
            <a:extLst>
              <a:ext uri="{FF2B5EF4-FFF2-40B4-BE49-F238E27FC236}">
                <a16:creationId xmlns:a16="http://schemas.microsoft.com/office/drawing/2014/main" id="{5D263F6C-7425-467D-BCEE-9B509A7E466A}"/>
              </a:ext>
            </a:extLst>
          </p:cNvPr>
          <p:cNvCxnSpPr>
            <a:cxnSpLocks/>
          </p:cNvCxnSpPr>
          <p:nvPr/>
        </p:nvCxnSpPr>
        <p:spPr>
          <a:xfrm flipV="1">
            <a:off x="7000405" y="4407744"/>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016B419-2EBC-4810-9584-02DAA97F686F}"/>
              </a:ext>
            </a:extLst>
          </p:cNvPr>
          <p:cNvCxnSpPr>
            <a:cxnSpLocks/>
          </p:cNvCxnSpPr>
          <p:nvPr/>
        </p:nvCxnSpPr>
        <p:spPr>
          <a:xfrm flipV="1">
            <a:off x="7382119" y="441257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798D336-A540-4B20-BFBD-0D95B47C30EA}"/>
              </a:ext>
            </a:extLst>
          </p:cNvPr>
          <p:cNvCxnSpPr>
            <a:cxnSpLocks/>
          </p:cNvCxnSpPr>
          <p:nvPr/>
        </p:nvCxnSpPr>
        <p:spPr>
          <a:xfrm flipV="1">
            <a:off x="7878011" y="441257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A154C31D-1E4F-41F2-B9B8-49C348AA420E}"/>
              </a:ext>
            </a:extLst>
          </p:cNvPr>
          <p:cNvCxnSpPr>
            <a:cxnSpLocks/>
          </p:cNvCxnSpPr>
          <p:nvPr/>
        </p:nvCxnSpPr>
        <p:spPr>
          <a:xfrm flipV="1">
            <a:off x="8342715" y="441257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783E3D49-D569-40BC-81A4-5C3E3E95D90D}"/>
              </a:ext>
            </a:extLst>
          </p:cNvPr>
          <p:cNvCxnSpPr>
            <a:cxnSpLocks/>
          </p:cNvCxnSpPr>
          <p:nvPr/>
        </p:nvCxnSpPr>
        <p:spPr>
          <a:xfrm flipV="1">
            <a:off x="8774763" y="441257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A897FF23-68FF-4ECD-B72A-34190C44BDD9}"/>
              </a:ext>
            </a:extLst>
          </p:cNvPr>
          <p:cNvCxnSpPr>
            <a:cxnSpLocks/>
          </p:cNvCxnSpPr>
          <p:nvPr/>
        </p:nvCxnSpPr>
        <p:spPr>
          <a:xfrm flipV="1">
            <a:off x="9278819" y="4412573"/>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F359C538-04D5-4E15-B3D9-53F2647BCB32}"/>
              </a:ext>
            </a:extLst>
          </p:cNvPr>
          <p:cNvCxnSpPr>
            <a:cxnSpLocks/>
          </p:cNvCxnSpPr>
          <p:nvPr/>
        </p:nvCxnSpPr>
        <p:spPr>
          <a:xfrm>
            <a:off x="6990311" y="4407744"/>
            <a:ext cx="2288508" cy="0"/>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9E856B9D-C1FB-46D8-B3F6-107904C62FC4}"/>
              </a:ext>
            </a:extLst>
          </p:cNvPr>
          <p:cNvCxnSpPr>
            <a:cxnSpLocks/>
          </p:cNvCxnSpPr>
          <p:nvPr/>
        </p:nvCxnSpPr>
        <p:spPr>
          <a:xfrm flipV="1">
            <a:off x="9276619" y="4239220"/>
            <a:ext cx="0" cy="168524"/>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nt">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数据库模板</Template>
  <TotalTime>38217</TotalTime>
  <Words>5915</Words>
  <Application>Microsoft Office PowerPoint</Application>
  <PresentationFormat>自定义</PresentationFormat>
  <Paragraphs>876</Paragraphs>
  <Slides>72</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72</vt:i4>
      </vt:variant>
    </vt:vector>
  </HeadingPairs>
  <TitlesOfParts>
    <vt:vector size="84" baseType="lpstr">
      <vt:lpstr>华文楷体</vt:lpstr>
      <vt:lpstr>华文中宋</vt:lpstr>
      <vt:lpstr>楷体</vt:lpstr>
      <vt:lpstr>宋体</vt:lpstr>
      <vt:lpstr>微软雅黑</vt:lpstr>
      <vt:lpstr>幼圆</vt:lpstr>
      <vt:lpstr>Arial</vt:lpstr>
      <vt:lpstr>Arial Black</vt:lpstr>
      <vt:lpstr>Calibri</vt:lpstr>
      <vt:lpstr>Times New Roman</vt:lpstr>
      <vt:lpstr>Wingdings</vt:lpstr>
      <vt:lpstr>Office 主题</vt:lpstr>
      <vt:lpstr>PowerPoint 演示文稿</vt:lpstr>
      <vt:lpstr>PowerPoint 演示文稿</vt:lpstr>
      <vt:lpstr>数据库和信息系统</vt:lpstr>
      <vt:lpstr>数据库设计</vt:lpstr>
      <vt:lpstr>数据库设计的特点</vt:lpstr>
      <vt:lpstr>数据库设计方法</vt:lpstr>
      <vt:lpstr>数据库设计的六个阶段</vt:lpstr>
      <vt:lpstr>PowerPoint 演示文稿</vt:lpstr>
      <vt:lpstr>需求分析的任务</vt:lpstr>
      <vt:lpstr>需求分析的重点</vt:lpstr>
      <vt:lpstr>需求分析的难点</vt:lpstr>
      <vt:lpstr>需求分析</vt:lpstr>
      <vt:lpstr>调查与初步分析用户需求</vt:lpstr>
      <vt:lpstr>访谈</vt:lpstr>
      <vt:lpstr>QFD-质量功能展开</vt:lpstr>
      <vt:lpstr>QFD举例-软件开发</vt:lpstr>
      <vt:lpstr>头脑风暴</vt:lpstr>
      <vt:lpstr>思维导图</vt:lpstr>
      <vt:lpstr>Kano模型</vt:lpstr>
      <vt:lpstr>原型法</vt:lpstr>
      <vt:lpstr>$APPEALS方法</vt:lpstr>
      <vt:lpstr>进一步分析和表达用户需求</vt:lpstr>
      <vt:lpstr>数据字典的用途</vt:lpstr>
      <vt:lpstr>数据字典的内容</vt:lpstr>
      <vt:lpstr>数据项</vt:lpstr>
      <vt:lpstr>数据结构</vt:lpstr>
      <vt:lpstr>数据流</vt:lpstr>
      <vt:lpstr>数据存储</vt:lpstr>
      <vt:lpstr>处理过程</vt:lpstr>
      <vt:lpstr>PowerPoint 演示文稿</vt:lpstr>
      <vt:lpstr>描述概念模型的工具</vt:lpstr>
      <vt:lpstr>概念结构设计的四类方法</vt:lpstr>
      <vt:lpstr>数据抽象</vt:lpstr>
      <vt:lpstr>三种常用抽象</vt:lpstr>
      <vt:lpstr>如何区分实体和属性</vt:lpstr>
      <vt:lpstr>实体属性设计一般原则</vt:lpstr>
      <vt:lpstr>视图的集成步骤</vt:lpstr>
      <vt:lpstr>两类属性冲突</vt:lpstr>
      <vt:lpstr>两类命名冲突</vt:lpstr>
      <vt:lpstr>三类结构冲突</vt:lpstr>
      <vt:lpstr>消除不必要的冗余</vt:lpstr>
      <vt:lpstr>验证整体概念结构</vt:lpstr>
      <vt:lpstr>PowerPoint 演示文稿</vt:lpstr>
      <vt:lpstr>逻辑结构设计</vt:lpstr>
      <vt:lpstr>E-R图向关系模型的转换-转换原则</vt:lpstr>
      <vt:lpstr>转换原则</vt:lpstr>
      <vt:lpstr>数据模型的优化</vt:lpstr>
      <vt:lpstr>大表的水平分解</vt:lpstr>
      <vt:lpstr>水平分解方法</vt:lpstr>
      <vt:lpstr>大表的垂直分解</vt:lpstr>
      <vt:lpstr>设计用户子模式</vt:lpstr>
      <vt:lpstr>PowerPoint 演示文稿</vt:lpstr>
      <vt:lpstr>数据库物理设计步骤</vt:lpstr>
      <vt:lpstr>数据库物理设计的内容和方法</vt:lpstr>
      <vt:lpstr>DBMS常用存取方法关系模式存取方法选择 </vt:lpstr>
      <vt:lpstr>索引存取方法的一般规则</vt:lpstr>
      <vt:lpstr>确定数据库的存储结构</vt:lpstr>
      <vt:lpstr>确定数据的存放位置的基本原则</vt:lpstr>
      <vt:lpstr>评价物理结构</vt:lpstr>
      <vt:lpstr>PowerPoint 演示文稿</vt:lpstr>
      <vt:lpstr> 数据的载入-数据的载入和应用程序的调试  </vt:lpstr>
      <vt:lpstr>应用程序的编码和调试</vt:lpstr>
      <vt:lpstr>数据库的试运行</vt:lpstr>
      <vt:lpstr>强调两点</vt:lpstr>
      <vt:lpstr>数据库的运行与维护</vt:lpstr>
      <vt:lpstr>数据库的运行与维护内容</vt:lpstr>
      <vt:lpstr>备份与恢复</vt:lpstr>
      <vt:lpstr>数据库安全</vt:lpstr>
      <vt:lpstr>数据加密</vt:lpstr>
      <vt:lpstr>性能监测分析与改进</vt:lpstr>
      <vt:lpstr>数据库的重组织</vt:lpstr>
      <vt:lpstr>数据库重构造</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数据库系统概论</dc:title>
  <dc:creator>czlong</dc:creator>
  <cp:lastModifiedBy>映松 陈</cp:lastModifiedBy>
  <cp:revision>1052</cp:revision>
  <dcterms:created xsi:type="dcterms:W3CDTF">2000-08-09T08:19:19Z</dcterms:created>
  <dcterms:modified xsi:type="dcterms:W3CDTF">2023-06-20T01:01:35Z</dcterms:modified>
</cp:coreProperties>
</file>